
<file path=[Content_Types].xml><?xml version="1.0" encoding="utf-8"?>
<Types xmlns="http://schemas.openxmlformats.org/package/2006/content-types">
  <Default Extension="wdp" ContentType="image/vnd.ms-phot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"/>
  </p:notesMasterIdLst>
  <p:handoutMasterIdLst>
    <p:handoutMasterId r:id="rId27"/>
  </p:handoutMasterIdLst>
  <p:sldIdLst>
    <p:sldId id="454" r:id="rId3"/>
    <p:sldId id="658" r:id="rId4"/>
    <p:sldId id="722" r:id="rId6"/>
    <p:sldId id="612" r:id="rId7"/>
    <p:sldId id="630" r:id="rId8"/>
    <p:sldId id="614" r:id="rId9"/>
    <p:sldId id="634" r:id="rId10"/>
    <p:sldId id="689" r:id="rId11"/>
    <p:sldId id="613" r:id="rId12"/>
    <p:sldId id="682" r:id="rId13"/>
    <p:sldId id="617" r:id="rId14"/>
    <p:sldId id="686" r:id="rId15"/>
    <p:sldId id="683" r:id="rId16"/>
    <p:sldId id="687" r:id="rId17"/>
    <p:sldId id="688" r:id="rId18"/>
    <p:sldId id="619" r:id="rId19"/>
    <p:sldId id="681" r:id="rId20"/>
    <p:sldId id="643" r:id="rId21"/>
    <p:sldId id="644" r:id="rId22"/>
    <p:sldId id="645" r:id="rId23"/>
    <p:sldId id="721" r:id="rId24"/>
    <p:sldId id="618" r:id="rId25"/>
    <p:sldId id="684" r:id="rId26"/>
  </p:sldIdLst>
  <p:sldSz cx="9144000" cy="6858000" type="screen4x3"/>
  <p:notesSz cx="6668770" cy="992632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n Shin Hwei" initials="TS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66"/>
    <a:srgbClr val="009900"/>
    <a:srgbClr val="FF9933"/>
    <a:srgbClr val="FFFFCC"/>
    <a:srgbClr val="FF6699"/>
    <a:srgbClr val="FF3399"/>
    <a:srgbClr val="FF7979"/>
    <a:srgbClr val="FF0066"/>
    <a:srgbClr val="FF5353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85093" autoAdjust="0"/>
  </p:normalViewPr>
  <p:slideViewPr>
    <p:cSldViewPr>
      <p:cViewPr varScale="1">
        <p:scale>
          <a:sx n="70" d="100"/>
          <a:sy n="70" d="100"/>
        </p:scale>
        <p:origin x="1704" y="62"/>
      </p:cViewPr>
      <p:guideLst>
        <p:guide orient="horz" pos="2160"/>
        <p:guide pos="29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1"/>
            <a:ext cx="2889938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2CE41-7C88-455E-A63D-196D3652E7F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630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428630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C337A-87E3-4238-8D2F-3B83761D084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15E10-02CB-4ED3-9167-A8C4847A474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E2E4D-ACCE-485A-AF06-563414264BA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E2E4D-ACCE-485A-AF06-563414264BA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fragment can be modified independently of the host activity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(activity containing the fragment) by performing a set of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E2E4D-ACCE-485A-AF06-563414264BA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method represents a lifecycle callback, a method that gets called given a change of state. Lifecycle transition obeys certain principles. For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instance, an activity with the paused state could move to the resumed state or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stopped state, or may be killed by the Android system to free up RAM.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fragment is a portion of user interface or a behavior that can be put in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Activity. Each fragment can be modified independently of the host activity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(activity containing the fragment) by performing a set of changes. For a fragment,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goes through more states than an Activity from being launched to the active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E2E4D-ACCE-485A-AF06-563414264BA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E2E4D-ACCE-485A-AF06-563414264BA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Error represents an unrecoverable condition which should not be handled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E2E4D-ACCE-485A-AF06-563414264BA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E2E4D-ACCE-485A-AF06-563414264BA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AE2E4D-ACCE-485A-AF06-563414264BA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5635A-2960-4FA7-A23B-8437201CA4C1}" type="datetime1">
              <a:rPr lang="en-US" smtClean="0"/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90744429-5D94-4E32-8057-7F8AE043425B}" type="slidenum">
              <a:rPr lang="en-US" smtClean="0"/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37910" y="2976649"/>
            <a:ext cx="9081069" cy="168485"/>
          </a:xfrm>
          <a:prstGeom prst="rect">
            <a:avLst/>
          </a:prstGeom>
          <a:gradFill flip="none" rotWithShape="1">
            <a:gsLst>
              <a:gs pos="50000">
                <a:schemeClr val="tx2">
                  <a:lumMod val="40000"/>
                  <a:lumOff val="60000"/>
                </a:schemeClr>
              </a:gs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8D6C-7F13-40DE-87C1-2573C384FFA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FFED4-2C5F-490D-800B-CDC2878E663A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D6BB4-C452-44D7-B0C0-00C40C428FB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0100" y="228357"/>
            <a:ext cx="457200" cy="457200"/>
          </a:xfrm>
        </p:spPr>
        <p:txBody>
          <a:bodyPr/>
          <a:lstStyle/>
          <a:p>
            <a:fld id="{90744429-5D94-4E32-8057-7F8AE043425B}" type="slidenum">
              <a:rPr lang="en-US" smtClean="0"/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dirty="0"/>
              <a:t>Click to edit Master text styles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7073F-DE63-4DB7-B920-7E7AE20FBD2A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0744429-5D94-4E32-8057-7F8AE043425B}" type="slidenum">
              <a:rPr lang="en-US" smtClean="0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3D23D-D9E4-4924-A1DF-61C7713C3142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C55A9-DA0B-4F6A-89D5-D0D1E078F1DC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4081C-58C2-4326-BC9E-B8DCD1811E3F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1E11B-FA59-41D4-B978-6740A802B6AD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C6042-01D5-45D9-B720-4E5A4F617009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78BB-F40F-49F4-9B0E-6BC49F43BB87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0744429-5D94-4E32-8057-7F8AE043425B}" type="slidenum">
              <a:rPr lang="en-US" smtClean="0"/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  <a:p>
            <a:pPr lvl="1" eaLnBrk="1" latinLnBrk="0" hangingPunct="1"/>
            <a:r>
              <a:rPr kumimoji="0" lang="en-US"/>
              <a:t>Second level</a:t>
            </a:r>
            <a:endParaRPr kumimoji="0" lang="en-US"/>
          </a:p>
          <a:p>
            <a:pPr lvl="2" eaLnBrk="1" latinLnBrk="0" hangingPunct="1"/>
            <a:r>
              <a:rPr kumimoji="0" lang="en-US"/>
              <a:t>Third level</a:t>
            </a:r>
            <a:endParaRPr kumimoji="0" lang="en-US"/>
          </a:p>
          <a:p>
            <a:pPr lvl="3" eaLnBrk="1" latinLnBrk="0" hangingPunct="1"/>
            <a:r>
              <a:rPr kumimoji="0" lang="en-US"/>
              <a:t>Fourth level</a:t>
            </a:r>
            <a:endParaRPr kumimoji="0" lang="en-US"/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2573D35-23C2-4393-910D-65D0AA3A5BDF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0744429-5D94-4E32-8057-7F8AE043425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0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 panose="05020102010507070707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tags" Target="../tags/tag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9.png"/><Relationship Id="rId2" Type="http://schemas.microsoft.com/office/2007/relationships/hdphoto" Target="../media/hdphoto1.wdp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201942" y="3895906"/>
            <a:ext cx="6400800" cy="19812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Southern University of Science and Technology* National University of Singapore^</a:t>
            </a:r>
            <a:endParaRPr lang="en-US" sz="2000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89857" y="1697799"/>
            <a:ext cx="82296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Repairing crashes in Android Apps</a:t>
            </a:r>
            <a:br>
              <a:rPr lang="en-US" dirty="0"/>
            </a:br>
            <a:r>
              <a:rPr lang="ja-JP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安卓应用</a:t>
            </a:r>
            <a:r>
              <a:rPr lang="zh-CN" altLang="ja-JP" dirty="0">
                <a:latin typeface="SimHei" panose="02010609060101010101" pitchFamily="49" charset="-122"/>
                <a:ea typeface="SimHei" panose="02010609060101010101" pitchFamily="49" charset="-122"/>
              </a:rPr>
              <a:t>的</a:t>
            </a:r>
            <a:r>
              <a:rPr lang="ja-JP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程序崩溃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修复</a:t>
            </a:r>
            <a:br>
              <a:rPr lang="ja-JP" alt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3" t="2868" r="12319" b="2792"/>
          <a:stretch>
            <a:fillRect/>
          </a:stretch>
        </p:blipFill>
        <p:spPr>
          <a:xfrm>
            <a:off x="7602742" y="4343400"/>
            <a:ext cx="1160258" cy="2210586"/>
          </a:xfrm>
          <a:prstGeom prst="round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3325295"/>
          <a:ext cx="84582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550"/>
                <a:gridCol w="1798885"/>
                <a:gridCol w="1546567"/>
                <a:gridCol w="299819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Shin Hwei Tan*</a:t>
                      </a: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1"/>
                          </a:solidFill>
                        </a:rPr>
                        <a:t>Zhen Dong^</a:t>
                      </a:r>
                      <a:endParaRPr lang="en-US" sz="2000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1"/>
                          </a:solidFill>
                        </a:rPr>
                        <a:t>Xiang Gao^</a:t>
                      </a:r>
                      <a:endParaRPr lang="en-US" sz="2000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chemeClr val="accent1"/>
                          </a:solidFill>
                        </a:rPr>
                        <a:t>Abhik</a:t>
                      </a:r>
                      <a:r>
                        <a:rPr lang="en-US" sz="2000" b="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accent1"/>
                          </a:solidFill>
                        </a:rPr>
                        <a:t>Roychoudhury</a:t>
                      </a:r>
                      <a:r>
                        <a:rPr lang="en-US" sz="2000" b="0" dirty="0">
                          <a:solidFill>
                            <a:schemeClr val="accent1"/>
                          </a:solidFill>
                        </a:rPr>
                        <a:t>^</a:t>
                      </a:r>
                      <a:endParaRPr lang="en-US" sz="2000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261564" y="5352070"/>
            <a:ext cx="1880755" cy="1213320"/>
            <a:chOff x="5518547" y="2"/>
            <a:chExt cx="2511476" cy="1717754"/>
          </a:xfrm>
          <a:solidFill>
            <a:srgbClr val="00B050"/>
          </a:solidFill>
        </p:grpSpPr>
        <p:sp>
          <p:nvSpPr>
            <p:cNvPr id="8" name="矩形 8"/>
            <p:cNvSpPr/>
            <p:nvPr/>
          </p:nvSpPr>
          <p:spPr>
            <a:xfrm>
              <a:off x="5518547" y="2"/>
              <a:ext cx="2511476" cy="171775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3" tIns="48216" rIns="96433" bIns="48216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1"/>
                </a:solidFill>
              </a:endParaRPr>
            </a:p>
          </p:txBody>
        </p:sp>
        <p:pic>
          <p:nvPicPr>
            <p:cNvPr id="9" name="Picture 7" descr="E:\南方科技大学\国际部\11月\标志反白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2617" y="217649"/>
              <a:ext cx="1725662" cy="12925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Lifecycle-aware Repair Operator:</a:t>
            </a:r>
            <a:br>
              <a:rPr lang="en-US" dirty="0"/>
            </a:br>
            <a:r>
              <a:rPr lang="en-US" dirty="0"/>
              <a:t>Retain stateful object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</a:fld>
            <a:endParaRPr lang="en-US" dirty="0"/>
          </a:p>
        </p:txBody>
      </p:sp>
      <p:pic>
        <p:nvPicPr>
          <p:cNvPr id="12" name="Content Placeholder 11" descr="A close up of electronics&#10;&#10;Description generated with high confidence"/>
          <p:cNvPicPr>
            <a:picLocks noGrp="1" noChangeAspect="1"/>
          </p:cNvPicPr>
          <p:nvPr>
            <p:ph sz="quarter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55625"/>
            <a:ext cx="1812298" cy="1363775"/>
          </a:xfrm>
        </p:spPr>
      </p:pic>
      <p:sp>
        <p:nvSpPr>
          <p:cNvPr id="15" name="TextBox 14"/>
          <p:cNvSpPr txBox="1"/>
          <p:nvPr/>
        </p:nvSpPr>
        <p:spPr>
          <a:xfrm>
            <a:off x="1295400" y="1295400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Activity re-created: </a:t>
            </a:r>
            <a:endParaRPr lang="en-US" dirty="0"/>
          </a:p>
          <a:p>
            <a:r>
              <a:rPr lang="en-US" dirty="0" err="1"/>
              <a:t>onDestroy</a:t>
            </a:r>
            <a:r>
              <a:rPr lang="en-US" dirty="0"/>
              <a:t>()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dirty="0" err="1"/>
              <a:t>onCreate</a:t>
            </a:r>
            <a:r>
              <a:rPr lang="en-US" dirty="0"/>
              <a:t>()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286000" y="2057400"/>
            <a:ext cx="6769100" cy="4523740"/>
            <a:chOff x="3600" y="3240"/>
            <a:chExt cx="10660" cy="7124"/>
          </a:xfrm>
        </p:grpSpPr>
        <p:grpSp>
          <p:nvGrpSpPr>
            <p:cNvPr id="4" name="Group 3"/>
            <p:cNvGrpSpPr/>
            <p:nvPr/>
          </p:nvGrpSpPr>
          <p:grpSpPr>
            <a:xfrm>
              <a:off x="3600" y="3240"/>
              <a:ext cx="10660" cy="7124"/>
              <a:chOff x="3600" y="3240"/>
              <a:chExt cx="10660" cy="7124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600" y="3240"/>
                <a:ext cx="10661" cy="71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public void 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onCreate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(Bundle 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savedInstanceState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{…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0099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+  </a:t>
                </a:r>
                <a:r>
                  <a:rPr lang="en-US" dirty="0" err="1">
                    <a:solidFill>
                      <a:srgbClr val="0099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setRetainInstance</a:t>
                </a:r>
                <a:r>
                  <a:rPr lang="en-US" dirty="0">
                    <a:solidFill>
                      <a:srgbClr val="0099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(true);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retain this fragment</a:t>
                </a:r>
                <a:endPara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new field for saving the object</a:t>
                </a:r>
                <a:endPara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0099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+ private static Option </a:t>
                </a:r>
                <a:r>
                  <a:rPr lang="en-US" dirty="0" err="1">
                    <a:solidFill>
                      <a:srgbClr val="0099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saveOption</a:t>
                </a:r>
                <a:r>
                  <a:rPr lang="en-US" dirty="0">
                    <a:solidFill>
                      <a:srgbClr val="0099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;</a:t>
                </a:r>
                <a:endParaRPr lang="en-US" dirty="0">
                  <a:solidFill>
                    <a:srgbClr val="0099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public View 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onCreateView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LayoutInflater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inflater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ViewGroup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container, Bundle 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savedInstanceState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{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saving and loading the object</a:t>
                </a:r>
                <a:endParaRPr lang="en-US" dirty="0">
                  <a:solidFill>
                    <a:schemeClr val="accent3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0099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+  if(option!=null){</a:t>
                </a:r>
                <a:endParaRPr lang="en-US" dirty="0">
                  <a:solidFill>
                    <a:srgbClr val="0099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0099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+     </a:t>
                </a:r>
                <a:r>
                  <a:rPr lang="en-US" dirty="0" err="1">
                    <a:solidFill>
                      <a:srgbClr val="0099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saveOption</a:t>
                </a:r>
                <a:r>
                  <a:rPr lang="en-US" dirty="0">
                    <a:solidFill>
                      <a:srgbClr val="0099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= option;</a:t>
                </a:r>
                <a:endParaRPr lang="en-US" dirty="0">
                  <a:solidFill>
                    <a:srgbClr val="0099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0099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+  }else{</a:t>
                </a:r>
                <a:endParaRPr lang="en-US" dirty="0">
                  <a:solidFill>
                    <a:srgbClr val="0099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0099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+     option = </a:t>
                </a:r>
                <a:r>
                  <a:rPr lang="en-US" dirty="0" err="1">
                    <a:solidFill>
                      <a:srgbClr val="0099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saveOption</a:t>
                </a:r>
                <a:r>
                  <a:rPr lang="en-US" dirty="0">
                    <a:solidFill>
                      <a:srgbClr val="0099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;</a:t>
                </a:r>
                <a:endParaRPr lang="en-US" dirty="0">
                  <a:solidFill>
                    <a:srgbClr val="0099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0099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+  }</a:t>
                </a:r>
                <a:endParaRPr lang="en-US" dirty="0">
                  <a:solidFill>
                    <a:srgbClr val="0099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  <a:sym typeface="Wingdings 2" panose="05020102010507070707" pitchFamily="18" charset="2"/>
                  </a:rPr>
                  <a:t>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switch (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option.getButtonStyle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()){</a:t>
                </a:r>
                <a:endParaRPr lang="fr-FR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3620" y="3720"/>
                <a:ext cx="567" cy="50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US" dirty="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0800" y="5400"/>
                <a:ext cx="567" cy="50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  <a:endParaRPr lang="en-US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0800" y="8329"/>
                <a:ext cx="567" cy="50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  <a:endParaRPr lang="en-US" dirty="0"/>
              </a:p>
            </p:txBody>
          </p:sp>
        </p:grpSp>
        <p:sp>
          <p:nvSpPr>
            <p:cNvPr id="20" name="Right Brace 19"/>
            <p:cNvSpPr/>
            <p:nvPr/>
          </p:nvSpPr>
          <p:spPr>
            <a:xfrm>
              <a:off x="9360" y="7680"/>
              <a:ext cx="1200" cy="1800"/>
            </a:xfrm>
            <a:prstGeom prst="rightBrac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Android Apps Repair System (</a:t>
            </a:r>
            <a:r>
              <a:rPr lang="en-US" dirty="0" err="1"/>
              <a:t>Droix</a:t>
            </a:r>
            <a:r>
              <a:rPr lang="en-US" dirty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224BB69-0FB8-47BA-9F88-5A34FFB6755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5" name="Straight Arrow Connector 4"/>
          <p:cNvCxnSpPr>
            <a:stCxn id="19" idx="2"/>
          </p:cNvCxnSpPr>
          <p:nvPr/>
        </p:nvCxnSpPr>
        <p:spPr>
          <a:xfrm flipH="1" flipV="1">
            <a:off x="6471872" y="4047320"/>
            <a:ext cx="357279" cy="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Straight Arrow Connector 5"/>
          <p:cNvCxnSpPr/>
          <p:nvPr/>
        </p:nvCxnSpPr>
        <p:spPr>
          <a:xfrm>
            <a:off x="2689164" y="2381869"/>
            <a:ext cx="5116" cy="478973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/>
          <p:cNvCxnSpPr>
            <a:endCxn id="22" idx="1"/>
          </p:cNvCxnSpPr>
          <p:nvPr/>
        </p:nvCxnSpPr>
        <p:spPr>
          <a:xfrm>
            <a:off x="2984028" y="2966337"/>
            <a:ext cx="665434" cy="1249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" name="Straight Arrow Connector 7"/>
          <p:cNvCxnSpPr>
            <a:stCxn id="40" idx="3"/>
          </p:cNvCxnSpPr>
          <p:nvPr/>
        </p:nvCxnSpPr>
        <p:spPr>
          <a:xfrm>
            <a:off x="1751934" y="3587296"/>
            <a:ext cx="90041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>
          <a:xfrm flipV="1">
            <a:off x="4604350" y="2978833"/>
            <a:ext cx="893393" cy="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Straight Arrow Connector 9"/>
          <p:cNvCxnSpPr/>
          <p:nvPr/>
        </p:nvCxnSpPr>
        <p:spPr>
          <a:xfrm flipV="1">
            <a:off x="1789233" y="2371505"/>
            <a:ext cx="5421097" cy="1564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1" name="Straight Arrow Connector 10"/>
          <p:cNvCxnSpPr/>
          <p:nvPr/>
        </p:nvCxnSpPr>
        <p:spPr>
          <a:xfrm flipV="1">
            <a:off x="6447466" y="2966337"/>
            <a:ext cx="380013" cy="20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none"/>
          </a:ln>
          <a:effectLst/>
        </p:spPr>
      </p:cxnSp>
      <p:cxnSp>
        <p:nvCxnSpPr>
          <p:cNvPr id="12" name="Straight Arrow Connector 11"/>
          <p:cNvCxnSpPr>
            <a:stCxn id="22" idx="2"/>
          </p:cNvCxnSpPr>
          <p:nvPr/>
        </p:nvCxnSpPr>
        <p:spPr>
          <a:xfrm flipH="1">
            <a:off x="3681424" y="3152447"/>
            <a:ext cx="447465" cy="25067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>
          <a:xfrm flipH="1">
            <a:off x="3479123" y="4212426"/>
            <a:ext cx="419619" cy="191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none"/>
          </a:ln>
          <a:effectLst/>
        </p:spPr>
      </p:cxnSp>
      <p:cxnSp>
        <p:nvCxnSpPr>
          <p:cNvPr id="14" name="Straight Arrow Connector 13"/>
          <p:cNvCxnSpPr/>
          <p:nvPr/>
        </p:nvCxnSpPr>
        <p:spPr>
          <a:xfrm>
            <a:off x="2889064" y="2480181"/>
            <a:ext cx="108" cy="39321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>
          <a:xfrm>
            <a:off x="2889064" y="2478358"/>
            <a:ext cx="3108704" cy="432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6" name="Straight Arrow Connector 15"/>
          <p:cNvCxnSpPr/>
          <p:nvPr/>
        </p:nvCxnSpPr>
        <p:spPr>
          <a:xfrm>
            <a:off x="5987880" y="2489676"/>
            <a:ext cx="0" cy="19601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7" name="Straight Arrow Connector 16"/>
          <p:cNvCxnSpPr/>
          <p:nvPr/>
        </p:nvCxnSpPr>
        <p:spPr>
          <a:xfrm flipV="1">
            <a:off x="4875433" y="4196576"/>
            <a:ext cx="623357" cy="720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none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6913162" y="3526991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Operators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lowchart: Magnetic Disk 18"/>
          <p:cNvSpPr/>
          <p:nvPr/>
        </p:nvSpPr>
        <p:spPr>
          <a:xfrm>
            <a:off x="6829151" y="3837645"/>
            <a:ext cx="960437" cy="419352"/>
          </a:xfrm>
          <a:prstGeom prst="flowChartMagneticDisk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Magnetic Disk 19"/>
          <p:cNvSpPr/>
          <p:nvPr/>
        </p:nvSpPr>
        <p:spPr>
          <a:xfrm>
            <a:off x="5527438" y="4699226"/>
            <a:ext cx="960437" cy="419352"/>
          </a:xfrm>
          <a:prstGeom prst="flowChartMagneticDisk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144543" y="4370816"/>
            <a:ext cx="5424" cy="3644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Rounded Rectangle 21"/>
          <p:cNvSpPr/>
          <p:nvPr/>
        </p:nvSpPr>
        <p:spPr>
          <a:xfrm>
            <a:off x="3649463" y="2805221"/>
            <a:ext cx="958853" cy="34722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 analyzer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6" descr="Image result for device icon phone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800" y="2782251"/>
            <a:ext cx="837814" cy="106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3112810" y="2620629"/>
            <a:ext cx="430133" cy="2383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758531" y="3354604"/>
            <a:ext cx="9174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 sequence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559540" y="2789962"/>
            <a:ext cx="856870" cy="57333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Mutant generator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29676" y="2674333"/>
            <a:ext cx="1048391" cy="1693855"/>
          </a:xfrm>
          <a:prstGeom prst="rect">
            <a:avLst/>
          </a:prstGeom>
          <a:solidFill>
            <a:sysClr val="window" lastClr="FFFFFF">
              <a:alpha val="0"/>
            </a:sysClr>
          </a:solidFill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6829944" y="2811742"/>
            <a:ext cx="958853" cy="34722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Decompiler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899992" y="4030167"/>
            <a:ext cx="958853" cy="34722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Evaluator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382331" y="4735290"/>
            <a:ext cx="958853" cy="34722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Selector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" name="Straight Arrow Connector 31"/>
          <p:cNvCxnSpPr>
            <a:stCxn id="31" idx="3"/>
            <a:endCxn id="20" idx="2"/>
          </p:cNvCxnSpPr>
          <p:nvPr/>
        </p:nvCxnSpPr>
        <p:spPr>
          <a:xfrm flipV="1">
            <a:off x="4341184" y="4908903"/>
            <a:ext cx="1186254" cy="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none"/>
          </a:ln>
          <a:effectLst/>
        </p:spPr>
      </p:cxnSp>
      <p:cxnSp>
        <p:nvCxnSpPr>
          <p:cNvPr id="33" name="Straight Arrow Connector 32"/>
          <p:cNvCxnSpPr/>
          <p:nvPr/>
        </p:nvCxnSpPr>
        <p:spPr>
          <a:xfrm>
            <a:off x="7210331" y="2376163"/>
            <a:ext cx="0" cy="4218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4" name="Rectangle 33"/>
          <p:cNvSpPr/>
          <p:nvPr/>
        </p:nvSpPr>
        <p:spPr>
          <a:xfrm>
            <a:off x="5452664" y="4025138"/>
            <a:ext cx="1168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checker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649462" y="3473478"/>
            <a:ext cx="1103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checker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479123" y="4018327"/>
            <a:ext cx="0" cy="19601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none"/>
          </a:ln>
          <a:effectLst/>
        </p:spPr>
      </p:cxnSp>
      <p:sp>
        <p:nvSpPr>
          <p:cNvPr id="37" name="Rectangle 36"/>
          <p:cNvSpPr/>
          <p:nvPr/>
        </p:nvSpPr>
        <p:spPr>
          <a:xfrm>
            <a:off x="5972431" y="2350955"/>
            <a:ext cx="605636" cy="2383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Mutant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723684" y="4924194"/>
            <a:ext cx="1646107" cy="747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none"/>
          </a:ln>
          <a:effectLst/>
        </p:spPr>
      </p:cxnSp>
      <p:cxnSp>
        <p:nvCxnSpPr>
          <p:cNvPr id="39" name="Straight Arrow Connector 38"/>
          <p:cNvCxnSpPr/>
          <p:nvPr/>
        </p:nvCxnSpPr>
        <p:spPr>
          <a:xfrm>
            <a:off x="6011224" y="4351410"/>
            <a:ext cx="0" cy="36483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6567156" y="4730639"/>
            <a:ext cx="953668" cy="2383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Mutants pool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6" name="Picture 22" descr="Image result for inspecti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940" y="3306524"/>
            <a:ext cx="585661" cy="81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2" descr="Image result for inspecti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825" y="3363298"/>
            <a:ext cx="585661" cy="81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5789673" y="4792076"/>
            <a:ext cx="459880" cy="238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APKs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606228" y="4577256"/>
            <a:ext cx="1188637" cy="597622"/>
            <a:chOff x="606228" y="4577256"/>
            <a:chExt cx="1188637" cy="597622"/>
          </a:xfrm>
        </p:grpSpPr>
        <p:pic>
          <p:nvPicPr>
            <p:cNvPr id="45" name="Picture 20" descr="Image result for apk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8557" y="4577256"/>
              <a:ext cx="416308" cy="592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/>
            <p:cNvSpPr/>
            <p:nvPr/>
          </p:nvSpPr>
          <p:spPr>
            <a:xfrm>
              <a:off x="606228" y="4590103"/>
              <a:ext cx="79456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Fixed APK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575360" y="2636772"/>
            <a:ext cx="947719" cy="238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Bug locations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45374" y="4217708"/>
            <a:ext cx="748420" cy="238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Violations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779407" y="3845885"/>
            <a:ext cx="748420" cy="238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Violations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880471" y="2186095"/>
            <a:ext cx="6229770" cy="308233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379418" y="1851186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Droix</a:t>
            </a:r>
            <a:endParaRPr lang="en-US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62240" y="2087164"/>
            <a:ext cx="1636353" cy="2624227"/>
            <a:chOff x="162240" y="2087164"/>
            <a:chExt cx="1636353" cy="2624227"/>
          </a:xfrm>
        </p:grpSpPr>
        <p:grpSp>
          <p:nvGrpSpPr>
            <p:cNvPr id="60" name="Group 59"/>
            <p:cNvGrpSpPr/>
            <p:nvPr/>
          </p:nvGrpSpPr>
          <p:grpSpPr>
            <a:xfrm>
              <a:off x="423710" y="2087164"/>
              <a:ext cx="1374883" cy="1855259"/>
              <a:chOff x="457200" y="2087164"/>
              <a:chExt cx="1374883" cy="1855259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57200" y="3357648"/>
                <a:ext cx="1328224" cy="584775"/>
                <a:chOff x="457200" y="3357648"/>
                <a:chExt cx="1328224" cy="584775"/>
              </a:xfrm>
            </p:grpSpPr>
            <p:sp>
              <p:nvSpPr>
                <p:cNvPr id="40" name="Flowchart: Document 39"/>
                <p:cNvSpPr/>
                <p:nvPr/>
              </p:nvSpPr>
              <p:spPr>
                <a:xfrm>
                  <a:off x="1290087" y="3364430"/>
                  <a:ext cx="495337" cy="445731"/>
                </a:xfrm>
                <a:prstGeom prst="flowChartDocumen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457200" y="3357648"/>
                  <a:ext cx="954847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Bug report</a:t>
                  </a: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>
                <a:off x="610303" y="2087164"/>
                <a:ext cx="1221780" cy="648430"/>
                <a:chOff x="610303" y="2087164"/>
                <a:chExt cx="1221780" cy="648430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610303" y="2150819"/>
                  <a:ext cx="889048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Buggy APK</a:t>
                  </a: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3" name="Picture 20" descr="Image result for apk icon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3663" y="2087164"/>
                  <a:ext cx="498420" cy="5922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Multiply 43"/>
                <p:cNvSpPr/>
                <p:nvPr/>
              </p:nvSpPr>
              <p:spPr>
                <a:xfrm>
                  <a:off x="1619002" y="2186095"/>
                  <a:ext cx="201267" cy="357284"/>
                </a:xfrm>
                <a:prstGeom prst="mathMultiply">
                  <a:avLst/>
                </a:prstGeom>
                <a:solidFill>
                  <a:srgbClr val="C00000"/>
                </a:solidFill>
                <a:ln w="12700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61" name="Graphic 60" descr="User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40" y="3656228"/>
              <a:ext cx="1055163" cy="105516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Android Apps Repair System (</a:t>
            </a:r>
            <a:r>
              <a:rPr lang="en-US" dirty="0" err="1"/>
              <a:t>Droix</a:t>
            </a:r>
            <a:r>
              <a:rPr lang="en-US" dirty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224BB69-0FB8-47BA-9F88-5A34FFB6755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5" name="Straight Arrow Connector 4"/>
          <p:cNvCxnSpPr>
            <a:stCxn id="19" idx="2"/>
          </p:cNvCxnSpPr>
          <p:nvPr/>
        </p:nvCxnSpPr>
        <p:spPr>
          <a:xfrm flipH="1" flipV="1">
            <a:off x="6471872" y="4047320"/>
            <a:ext cx="357279" cy="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Straight Arrow Connector 5"/>
          <p:cNvCxnSpPr/>
          <p:nvPr/>
        </p:nvCxnSpPr>
        <p:spPr>
          <a:xfrm>
            <a:off x="2689164" y="2381869"/>
            <a:ext cx="5116" cy="478973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/>
          <p:cNvCxnSpPr>
            <a:endCxn id="22" idx="1"/>
          </p:cNvCxnSpPr>
          <p:nvPr/>
        </p:nvCxnSpPr>
        <p:spPr>
          <a:xfrm>
            <a:off x="2984028" y="2966337"/>
            <a:ext cx="665434" cy="1249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" name="Straight Arrow Connector 7"/>
          <p:cNvCxnSpPr>
            <a:stCxn id="40" idx="3"/>
          </p:cNvCxnSpPr>
          <p:nvPr/>
        </p:nvCxnSpPr>
        <p:spPr>
          <a:xfrm>
            <a:off x="1751934" y="3587296"/>
            <a:ext cx="90041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>
          <a:xfrm flipV="1">
            <a:off x="4604350" y="2978833"/>
            <a:ext cx="893393" cy="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Straight Arrow Connector 9"/>
          <p:cNvCxnSpPr/>
          <p:nvPr/>
        </p:nvCxnSpPr>
        <p:spPr>
          <a:xfrm flipV="1">
            <a:off x="1789233" y="2371505"/>
            <a:ext cx="5421097" cy="1564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1" name="Straight Arrow Connector 10"/>
          <p:cNvCxnSpPr/>
          <p:nvPr/>
        </p:nvCxnSpPr>
        <p:spPr>
          <a:xfrm flipV="1">
            <a:off x="6447466" y="2966337"/>
            <a:ext cx="380013" cy="20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none"/>
          </a:ln>
          <a:effectLst/>
        </p:spPr>
      </p:cxnSp>
      <p:cxnSp>
        <p:nvCxnSpPr>
          <p:cNvPr id="12" name="Straight Arrow Connector 11"/>
          <p:cNvCxnSpPr>
            <a:stCxn id="22" idx="2"/>
          </p:cNvCxnSpPr>
          <p:nvPr/>
        </p:nvCxnSpPr>
        <p:spPr>
          <a:xfrm flipH="1">
            <a:off x="3681424" y="3152447"/>
            <a:ext cx="447465" cy="25067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>
          <a:xfrm flipH="1">
            <a:off x="3479123" y="4212426"/>
            <a:ext cx="419619" cy="191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none"/>
          </a:ln>
          <a:effectLst/>
        </p:spPr>
      </p:cxnSp>
      <p:cxnSp>
        <p:nvCxnSpPr>
          <p:cNvPr id="14" name="Straight Arrow Connector 13"/>
          <p:cNvCxnSpPr/>
          <p:nvPr/>
        </p:nvCxnSpPr>
        <p:spPr>
          <a:xfrm>
            <a:off x="2889064" y="2480181"/>
            <a:ext cx="108" cy="39321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>
          <a:xfrm>
            <a:off x="2889064" y="2478358"/>
            <a:ext cx="3108704" cy="432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6" name="Straight Arrow Connector 15"/>
          <p:cNvCxnSpPr/>
          <p:nvPr/>
        </p:nvCxnSpPr>
        <p:spPr>
          <a:xfrm>
            <a:off x="5987880" y="2489676"/>
            <a:ext cx="0" cy="19601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7" name="Straight Arrow Connector 16"/>
          <p:cNvCxnSpPr/>
          <p:nvPr/>
        </p:nvCxnSpPr>
        <p:spPr>
          <a:xfrm flipV="1">
            <a:off x="4875433" y="4196576"/>
            <a:ext cx="623357" cy="720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none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6913162" y="3526991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Operators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lowchart: Magnetic Disk 18"/>
          <p:cNvSpPr/>
          <p:nvPr/>
        </p:nvSpPr>
        <p:spPr>
          <a:xfrm>
            <a:off x="6829151" y="3837645"/>
            <a:ext cx="960437" cy="419352"/>
          </a:xfrm>
          <a:prstGeom prst="flowChartMagneticDisk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Magnetic Disk 19"/>
          <p:cNvSpPr/>
          <p:nvPr/>
        </p:nvSpPr>
        <p:spPr>
          <a:xfrm>
            <a:off x="5527438" y="4699226"/>
            <a:ext cx="960437" cy="419352"/>
          </a:xfrm>
          <a:prstGeom prst="flowChartMagneticDisk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144543" y="4370816"/>
            <a:ext cx="5424" cy="36447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Rounded Rectangle 21"/>
          <p:cNvSpPr/>
          <p:nvPr/>
        </p:nvSpPr>
        <p:spPr>
          <a:xfrm>
            <a:off x="3649463" y="2805221"/>
            <a:ext cx="958853" cy="34722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 analyzer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6" descr="Image result for device icon phone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800" y="2782251"/>
            <a:ext cx="837814" cy="106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3112810" y="2620629"/>
            <a:ext cx="430133" cy="2383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758531" y="3354604"/>
            <a:ext cx="9174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 sequence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559540" y="2789962"/>
            <a:ext cx="856870" cy="573337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Mutant generator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29676" y="2674333"/>
            <a:ext cx="1048391" cy="1693855"/>
          </a:xfrm>
          <a:prstGeom prst="rect">
            <a:avLst/>
          </a:prstGeom>
          <a:solidFill>
            <a:sysClr val="window" lastClr="FFFFFF">
              <a:alpha val="0"/>
            </a:sysClr>
          </a:solidFill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6829944" y="2811742"/>
            <a:ext cx="958853" cy="34722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Decompiler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899992" y="4030167"/>
            <a:ext cx="958853" cy="34722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Evaluator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382331" y="4735290"/>
            <a:ext cx="958853" cy="34722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Selector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" name="Straight Arrow Connector 31"/>
          <p:cNvCxnSpPr>
            <a:stCxn id="31" idx="3"/>
            <a:endCxn id="20" idx="2"/>
          </p:cNvCxnSpPr>
          <p:nvPr/>
        </p:nvCxnSpPr>
        <p:spPr>
          <a:xfrm flipV="1">
            <a:off x="4341184" y="4908903"/>
            <a:ext cx="1186254" cy="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none"/>
          </a:ln>
          <a:effectLst/>
        </p:spPr>
      </p:cxnSp>
      <p:cxnSp>
        <p:nvCxnSpPr>
          <p:cNvPr id="33" name="Straight Arrow Connector 32"/>
          <p:cNvCxnSpPr/>
          <p:nvPr/>
        </p:nvCxnSpPr>
        <p:spPr>
          <a:xfrm>
            <a:off x="7210331" y="2376163"/>
            <a:ext cx="0" cy="42183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4" name="Rectangle 33"/>
          <p:cNvSpPr/>
          <p:nvPr/>
        </p:nvSpPr>
        <p:spPr>
          <a:xfrm>
            <a:off x="5452664" y="4025138"/>
            <a:ext cx="1168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checker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649462" y="3473478"/>
            <a:ext cx="1103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 checker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479123" y="4018327"/>
            <a:ext cx="0" cy="19601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none"/>
          </a:ln>
          <a:effectLst/>
        </p:spPr>
      </p:cxnSp>
      <p:sp>
        <p:nvSpPr>
          <p:cNvPr id="37" name="Rectangle 36"/>
          <p:cNvSpPr/>
          <p:nvPr/>
        </p:nvSpPr>
        <p:spPr>
          <a:xfrm>
            <a:off x="5972431" y="2350955"/>
            <a:ext cx="605636" cy="2383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Mutant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723684" y="4924194"/>
            <a:ext cx="1646107" cy="747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none"/>
          </a:ln>
          <a:effectLst/>
        </p:spPr>
      </p:cxnSp>
      <p:cxnSp>
        <p:nvCxnSpPr>
          <p:cNvPr id="39" name="Straight Arrow Connector 38"/>
          <p:cNvCxnSpPr/>
          <p:nvPr/>
        </p:nvCxnSpPr>
        <p:spPr>
          <a:xfrm>
            <a:off x="6011224" y="4351410"/>
            <a:ext cx="0" cy="36483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6567156" y="4730639"/>
            <a:ext cx="953668" cy="2383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Mutants pool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423710" y="2087164"/>
            <a:ext cx="1374883" cy="1855259"/>
            <a:chOff x="457200" y="2087164"/>
            <a:chExt cx="1374883" cy="1855259"/>
          </a:xfrm>
        </p:grpSpPr>
        <p:grpSp>
          <p:nvGrpSpPr>
            <p:cNvPr id="59" name="Group 58"/>
            <p:cNvGrpSpPr/>
            <p:nvPr/>
          </p:nvGrpSpPr>
          <p:grpSpPr>
            <a:xfrm>
              <a:off x="457200" y="3357648"/>
              <a:ext cx="1328224" cy="584775"/>
              <a:chOff x="457200" y="3357648"/>
              <a:chExt cx="1328224" cy="584775"/>
            </a:xfrm>
          </p:grpSpPr>
          <p:sp>
            <p:nvSpPr>
              <p:cNvPr id="40" name="Flowchart: Document 39"/>
              <p:cNvSpPr/>
              <p:nvPr/>
            </p:nvSpPr>
            <p:spPr>
              <a:xfrm>
                <a:off x="1290087" y="3364430"/>
                <a:ext cx="495337" cy="445731"/>
              </a:xfrm>
              <a:prstGeom prst="flowChartDocumen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57200" y="3357648"/>
                <a:ext cx="954847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Bug report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610303" y="2087164"/>
              <a:ext cx="1221780" cy="648430"/>
              <a:chOff x="610303" y="2087164"/>
              <a:chExt cx="1221780" cy="64843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610303" y="2150819"/>
                <a:ext cx="88904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Buggy APK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3" name="Picture 20" descr="Image result for apk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3663" y="2087164"/>
                <a:ext cx="498420" cy="5922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Multiply 43"/>
              <p:cNvSpPr/>
              <p:nvPr/>
            </p:nvSpPr>
            <p:spPr>
              <a:xfrm>
                <a:off x="1619002" y="2186095"/>
                <a:ext cx="201267" cy="357284"/>
              </a:xfrm>
              <a:prstGeom prst="mathMultiply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46" name="Picture 22" descr="Image result for inspectio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940" y="3306524"/>
            <a:ext cx="585661" cy="81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2" descr="Image result for inspectio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825" y="3363298"/>
            <a:ext cx="585661" cy="81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5789673" y="4792076"/>
            <a:ext cx="459880" cy="238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APKs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606228" y="4577256"/>
            <a:ext cx="1188637" cy="597622"/>
            <a:chOff x="606228" y="4577256"/>
            <a:chExt cx="1188637" cy="597622"/>
          </a:xfrm>
        </p:grpSpPr>
        <p:pic>
          <p:nvPicPr>
            <p:cNvPr id="45" name="Picture 20" descr="Image result for apk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8557" y="4577256"/>
              <a:ext cx="416308" cy="592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/>
            <p:cNvSpPr/>
            <p:nvPr/>
          </p:nvSpPr>
          <p:spPr>
            <a:xfrm>
              <a:off x="606228" y="4590103"/>
              <a:ext cx="79456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Fixed APK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4518132" y="2626421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kern="0" dirty="0">
                <a:solidFill>
                  <a:prstClr val="black"/>
                </a:solidFill>
                <a:latin typeface="Calibri" panose="020F0502020204030204"/>
              </a:rPr>
              <a:t>Fault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locations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45374" y="4217708"/>
            <a:ext cx="748420" cy="238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Violations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779407" y="3845885"/>
            <a:ext cx="748420" cy="238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Violations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880471" y="2186095"/>
            <a:ext cx="6229770" cy="3082335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379418" y="1851186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Droix</a:t>
            </a:r>
            <a:endParaRPr lang="en-US" b="1" dirty="0"/>
          </a:p>
        </p:txBody>
      </p:sp>
      <p:pic>
        <p:nvPicPr>
          <p:cNvPr id="61" name="Graphic 60" descr="User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0" y="3656228"/>
            <a:ext cx="1055163" cy="105516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Test-Level Properties Checking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3603071"/>
            <a:ext cx="8090897" cy="2590800"/>
          </a:xfrm>
        </p:spPr>
        <p:txBody>
          <a:bodyPr>
            <a:normAutofit/>
          </a:bodyPr>
          <a:lstStyle/>
          <a:p>
            <a:pPr marL="777240" lvl="1" indent="-457200">
              <a:buFont typeface="+mj-lt"/>
              <a:buAutoNum type="arabicPeriod"/>
            </a:pPr>
            <a:r>
              <a:rPr lang="en-US" dirty="0"/>
              <a:t>Record activity transitions in logs during test replay</a:t>
            </a:r>
            <a:endParaRPr lang="en-US" dirty="0"/>
          </a:p>
          <a:p>
            <a:pPr marL="777240" lvl="1" indent="-457200">
              <a:buFont typeface="+mj-lt"/>
              <a:buAutoNum type="arabicPeriod"/>
            </a:pPr>
            <a:r>
              <a:rPr lang="en-US" dirty="0"/>
              <a:t>Given activity transitions </a:t>
            </a:r>
            <a:r>
              <a:rPr lang="en-US" i="1" dirty="0" err="1">
                <a:solidFill>
                  <a:schemeClr val="accent1"/>
                </a:solidFill>
              </a:rPr>
              <a:t>current-state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i="1" dirty="0" err="1">
                <a:solidFill>
                  <a:schemeClr val="accent1"/>
                </a:solidFill>
              </a:rPr>
              <a:t>next-state</a:t>
            </a:r>
            <a:r>
              <a:rPr lang="en-US" dirty="0"/>
              <a:t>, check for violations to Android activity/fragment lifecycle management rules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667000" y="1592623"/>
            <a:ext cx="3465754" cy="1835463"/>
            <a:chOff x="2839123" y="1505587"/>
            <a:chExt cx="3465754" cy="1835463"/>
          </a:xfrm>
        </p:grpSpPr>
        <p:grpSp>
          <p:nvGrpSpPr>
            <p:cNvPr id="37" name="Group 36"/>
            <p:cNvGrpSpPr/>
            <p:nvPr/>
          </p:nvGrpSpPr>
          <p:grpSpPr>
            <a:xfrm>
              <a:off x="2839123" y="1505587"/>
              <a:ext cx="3465754" cy="1835463"/>
              <a:chOff x="1580149" y="2620629"/>
              <a:chExt cx="3465754" cy="1835463"/>
            </a:xfrm>
          </p:grpSpPr>
          <p:cxnSp>
            <p:nvCxnSpPr>
              <p:cNvPr id="17" name="Straight Arrow Connector 16"/>
              <p:cNvCxnSpPr>
                <a:endCxn id="22" idx="1"/>
              </p:cNvCxnSpPr>
              <p:nvPr/>
            </p:nvCxnSpPr>
            <p:spPr>
              <a:xfrm flipV="1">
                <a:off x="2984028" y="2886538"/>
                <a:ext cx="665435" cy="7980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9" name="Straight Arrow Connector 18"/>
              <p:cNvCxnSpPr>
                <a:stCxn id="22" idx="2"/>
              </p:cNvCxnSpPr>
              <p:nvPr/>
            </p:nvCxnSpPr>
            <p:spPr>
              <a:xfrm flipH="1">
                <a:off x="3681426" y="3152447"/>
                <a:ext cx="507392" cy="25067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0" name="Straight Arrow Connector 19"/>
              <p:cNvCxnSpPr/>
              <p:nvPr/>
            </p:nvCxnSpPr>
            <p:spPr>
              <a:xfrm flipH="1">
                <a:off x="3479123" y="4212426"/>
                <a:ext cx="419619" cy="1915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headEnd type="triangle"/>
                <a:tailEnd type="none"/>
              </a:ln>
              <a:effectLst/>
            </p:spPr>
          </p:cxnSp>
          <p:sp>
            <p:nvSpPr>
              <p:cNvPr id="22" name="Rounded Rectangle 21"/>
              <p:cNvSpPr/>
              <p:nvPr/>
            </p:nvSpPr>
            <p:spPr>
              <a:xfrm>
                <a:off x="3649463" y="2620629"/>
                <a:ext cx="1078710" cy="53181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Log analyzer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Picture 6" descr="Image result for device icon phone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6800" y="2782251"/>
                <a:ext cx="837814" cy="10652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3112810" y="2620629"/>
                <a:ext cx="430133" cy="238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Logs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580149" y="3261110"/>
                <a:ext cx="118108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UI sequence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ounded Rectangle 29"/>
              <p:cNvSpPr/>
              <p:nvPr/>
            </p:nvSpPr>
            <p:spPr>
              <a:xfrm>
                <a:off x="3899992" y="4030167"/>
                <a:ext cx="958853" cy="347226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Evaluator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681426" y="3480166"/>
                <a:ext cx="13644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Test checker</a:t>
                </a: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>
                <a:off x="3479123" y="4018327"/>
                <a:ext cx="0" cy="196014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/>
              </a:ln>
              <a:effectLst/>
            </p:spPr>
          </p:cxnSp>
          <p:pic>
            <p:nvPicPr>
              <p:cNvPr id="32" name="Picture 22" descr="Image result for inspection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0940" y="3306524"/>
                <a:ext cx="585661" cy="8139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3145374" y="4217708"/>
                <a:ext cx="748420" cy="238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Violations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64" name="Straight Arrow Connector 63"/>
            <p:cNvCxnSpPr/>
            <p:nvPr/>
          </p:nvCxnSpPr>
          <p:spPr>
            <a:xfrm flipV="1">
              <a:off x="3000748" y="2151610"/>
              <a:ext cx="893393" cy="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 dirty="0"/>
              <a:t>Code-level Properties Checking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00545" y="3599516"/>
            <a:ext cx="7772400" cy="2590800"/>
          </a:xfrm>
        </p:spPr>
        <p:txBody>
          <a:bodyPr>
            <a:normAutofit/>
          </a:bodyPr>
          <a:lstStyle/>
          <a:p>
            <a:pPr marL="320040" lvl="1" indent="0">
              <a:buNone/>
            </a:pPr>
            <a:r>
              <a:rPr lang="en-US" dirty="0"/>
              <a:t>For each program transformation by the mutant generator, check if it is valid in terms of compilation errors and coding conventions.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3050678" y="1417638"/>
            <a:ext cx="3042644" cy="1756764"/>
            <a:chOff x="3649463" y="2620629"/>
            <a:chExt cx="3042644" cy="1756764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4604350" y="2978833"/>
              <a:ext cx="893393" cy="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Straight Arrow Connector 20"/>
            <p:cNvCxnSpPr>
              <a:stCxn id="28" idx="3"/>
            </p:cNvCxnSpPr>
            <p:nvPr/>
          </p:nvCxnSpPr>
          <p:spPr>
            <a:xfrm flipV="1">
              <a:off x="4608316" y="4196576"/>
              <a:ext cx="890474" cy="7204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none"/>
            </a:ln>
            <a:effectLst/>
          </p:spPr>
        </p:cxnSp>
        <p:sp>
          <p:nvSpPr>
            <p:cNvPr id="22" name="Rounded Rectangle 21"/>
            <p:cNvSpPr/>
            <p:nvPr/>
          </p:nvSpPr>
          <p:spPr>
            <a:xfrm>
              <a:off x="3649463" y="2620629"/>
              <a:ext cx="1078710" cy="53181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Log analyzer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ounded Rectangle 26"/>
            <p:cNvSpPr/>
            <p:nvPr/>
          </p:nvSpPr>
          <p:spPr>
            <a:xfrm>
              <a:off x="5559540" y="2789962"/>
              <a:ext cx="856870" cy="573337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Mutant generator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461571" y="2642927"/>
              <a:ext cx="1230536" cy="1693855"/>
            </a:xfrm>
            <a:prstGeom prst="rect">
              <a:avLst/>
            </a:prstGeom>
            <a:solidFill>
              <a:sysClr val="window" lastClr="FFFFFF">
                <a:alpha val="0"/>
              </a:sysClr>
            </a:solidFill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ounded Rectangle 29"/>
            <p:cNvSpPr/>
            <p:nvPr/>
          </p:nvSpPr>
          <p:spPr>
            <a:xfrm>
              <a:off x="3649463" y="4030167"/>
              <a:ext cx="958853" cy="347226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Evaluator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382132" y="4025138"/>
              <a:ext cx="130997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Code checker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3" name="Picture 22" descr="Image result for inspection icon"/>
            <p:cNvPicPr>
              <a:picLocks noChangeAspect="1" noChangeArrowheads="1"/>
            </p:cNvPicPr>
            <p:nvPr/>
          </p:nvPicPr>
          <p:blipFill>
            <a:blip r:embed="rId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825" y="3363298"/>
              <a:ext cx="585661" cy="813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4727802" y="2736269"/>
              <a:ext cx="7505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Calibri" panose="020F0502020204030204"/>
                </a:rPr>
                <a:t>Fault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locations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660734" y="3858285"/>
              <a:ext cx="748420" cy="238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Violations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the fault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3429000"/>
            <a:ext cx="7772400" cy="2590800"/>
          </a:xfrm>
        </p:spPr>
        <p:txBody>
          <a:bodyPr>
            <a:normAutofit lnSpcReduction="10000"/>
          </a:bodyPr>
          <a:lstStyle/>
          <a:p>
            <a:pPr>
              <a:buClr>
                <a:srgbClr val="009900"/>
              </a:buClr>
              <a:buFont typeface="Wingdings 2" panose="05020102010507070707" pitchFamily="18" charset="2"/>
              <a:buChar char="P"/>
            </a:pPr>
            <a:r>
              <a:rPr lang="en-US" dirty="0"/>
              <a:t>Do not required source code &amp; heavy test suite</a:t>
            </a:r>
            <a:endParaRPr lang="en-US" dirty="0"/>
          </a:p>
          <a:p>
            <a:pPr lvl="1"/>
            <a:r>
              <a:rPr lang="en-US" dirty="0"/>
              <a:t>Log analyzer extracts stack trace information:</a:t>
            </a:r>
            <a:endParaRPr lang="en-US" dirty="0"/>
          </a:p>
          <a:p>
            <a:pPr lvl="2"/>
            <a:r>
              <a:rPr lang="en-US" dirty="0"/>
              <a:t>Exception Type</a:t>
            </a:r>
            <a:endParaRPr lang="en-US" dirty="0"/>
          </a:p>
          <a:p>
            <a:pPr lvl="2"/>
            <a:r>
              <a:rPr lang="en-US" dirty="0"/>
              <a:t>Lines in code where exception is thrown</a:t>
            </a:r>
            <a:endParaRPr lang="en-US" dirty="0"/>
          </a:p>
          <a:p>
            <a:pPr lvl="2"/>
            <a:r>
              <a:rPr lang="en-US" dirty="0"/>
              <a:t>Method calls in the </a:t>
            </a:r>
            <a:r>
              <a:rPr lang="en-US" dirty="0" err="1"/>
              <a:t>stacktrace</a:t>
            </a:r>
            <a:endParaRPr lang="en-US" dirty="0"/>
          </a:p>
          <a:p>
            <a:pPr lvl="1"/>
            <a:r>
              <a:rPr lang="en-US" dirty="0"/>
              <a:t>Log analyzer extracts callbacks invoked during execution of UI sequence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1879018" y="1417638"/>
            <a:ext cx="5041425" cy="1835463"/>
            <a:chOff x="1580149" y="2620629"/>
            <a:chExt cx="5041425" cy="1835463"/>
          </a:xfrm>
        </p:grpSpPr>
        <p:cxnSp>
          <p:nvCxnSpPr>
            <p:cNvPr id="17" name="Straight Arrow Connector 16"/>
            <p:cNvCxnSpPr>
              <a:endCxn id="22" idx="1"/>
            </p:cNvCxnSpPr>
            <p:nvPr/>
          </p:nvCxnSpPr>
          <p:spPr>
            <a:xfrm flipV="1">
              <a:off x="2984028" y="2886538"/>
              <a:ext cx="665435" cy="7980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>
            <a:xfrm flipV="1">
              <a:off x="4604350" y="2978833"/>
              <a:ext cx="893393" cy="2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22" idx="2"/>
            </p:cNvCxnSpPr>
            <p:nvPr/>
          </p:nvCxnSpPr>
          <p:spPr>
            <a:xfrm flipH="1">
              <a:off x="3681426" y="3152447"/>
              <a:ext cx="507392" cy="25067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" name="Straight Arrow Connector 19"/>
            <p:cNvCxnSpPr/>
            <p:nvPr/>
          </p:nvCxnSpPr>
          <p:spPr>
            <a:xfrm flipH="1">
              <a:off x="3479123" y="4212426"/>
              <a:ext cx="419619" cy="191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none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5433" y="4196576"/>
              <a:ext cx="623357" cy="7204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none"/>
            </a:ln>
            <a:effectLst/>
          </p:spPr>
        </p:cxnSp>
        <p:sp>
          <p:nvSpPr>
            <p:cNvPr id="22" name="Rounded Rectangle 21"/>
            <p:cNvSpPr/>
            <p:nvPr/>
          </p:nvSpPr>
          <p:spPr>
            <a:xfrm>
              <a:off x="3649463" y="2620629"/>
              <a:ext cx="1078710" cy="53181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Log analyzer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3" name="Picture 6" descr="Image result for device icon phone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6800" y="2782251"/>
              <a:ext cx="837814" cy="1065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/>
            <p:cNvSpPr/>
            <p:nvPr/>
          </p:nvSpPr>
          <p:spPr>
            <a:xfrm>
              <a:off x="3112810" y="2620629"/>
              <a:ext cx="430133" cy="2383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Logs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80149" y="3261110"/>
              <a:ext cx="118108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UI sequence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ounded Rectangle 26"/>
            <p:cNvSpPr/>
            <p:nvPr/>
          </p:nvSpPr>
          <p:spPr>
            <a:xfrm>
              <a:off x="5559540" y="2789962"/>
              <a:ext cx="856870" cy="573337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Mutant generator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492651" y="2642927"/>
              <a:ext cx="1048391" cy="1693855"/>
            </a:xfrm>
            <a:prstGeom prst="rect">
              <a:avLst/>
            </a:prstGeom>
            <a:solidFill>
              <a:sysClr val="window" lastClr="FFFFFF">
                <a:alpha val="0"/>
              </a:sysClr>
            </a:solidFill>
            <a:ln w="127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ounded Rectangle 29"/>
            <p:cNvSpPr/>
            <p:nvPr/>
          </p:nvSpPr>
          <p:spPr>
            <a:xfrm>
              <a:off x="3899992" y="4030167"/>
              <a:ext cx="958853" cy="347226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Evaluator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452664" y="4025138"/>
              <a:ext cx="116891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Code checker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649462" y="3473478"/>
              <a:ext cx="110318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 checker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3479123" y="4018327"/>
              <a:ext cx="0" cy="196014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none"/>
            </a:ln>
            <a:effectLst/>
          </p:spPr>
        </p:cxnSp>
        <p:pic>
          <p:nvPicPr>
            <p:cNvPr id="32" name="Picture 22" descr="Image result for inspection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940" y="3306524"/>
              <a:ext cx="585661" cy="813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2" descr="Image result for inspection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825" y="3363298"/>
              <a:ext cx="585661" cy="813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4727802" y="2736269"/>
              <a:ext cx="7505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200" kern="0" dirty="0">
                  <a:solidFill>
                    <a:prstClr val="black"/>
                  </a:solidFill>
                  <a:latin typeface="Calibri" panose="020F0502020204030204"/>
                </a:rPr>
                <a:t>Fault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locations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145374" y="4217708"/>
              <a:ext cx="748420" cy="238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Violations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79407" y="3845885"/>
              <a:ext cx="748420" cy="238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Violations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4" name="Straight Arrow Connector 63"/>
          <p:cNvCxnSpPr/>
          <p:nvPr/>
        </p:nvCxnSpPr>
        <p:spPr>
          <a:xfrm flipV="1">
            <a:off x="2040643" y="2063661"/>
            <a:ext cx="893393" cy="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Code-level &amp; Test-level Properties </a:t>
            </a:r>
            <a:br>
              <a:rPr lang="en-US" dirty="0"/>
            </a:br>
            <a:r>
              <a:rPr lang="en-US" dirty="0"/>
              <a:t>in </a:t>
            </a:r>
            <a:r>
              <a:rPr lang="en-US" i="1" dirty="0" err="1"/>
              <a:t>Droix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</p:nvPr>
        </p:nvGraphicFramePr>
        <p:xfrm>
          <a:off x="190500" y="1600200"/>
          <a:ext cx="8686800" cy="394716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467633"/>
                <a:gridCol w="1748332"/>
                <a:gridCol w="547083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Level</a:t>
                      </a:r>
                      <a:endParaRPr lang="en-US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Type</a:t>
                      </a:r>
                      <a:endParaRPr lang="en-US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Description</a:t>
                      </a:r>
                      <a:endParaRPr lang="en-US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r>
                        <a:rPr kumimoji="0" lang="en-US" sz="18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Code-level</a:t>
                      </a:r>
                      <a:endParaRPr 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Well-formedness</a:t>
                      </a:r>
                      <a:endParaRPr lang="en-US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Compilable</a:t>
                      </a:r>
                      <a:r>
                        <a:rPr kumimoji="0" 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structural </a:t>
                      </a:r>
                      <a:r>
                        <a:rPr kumimoji="0" lang="en-US" sz="1800" b="0" i="0" u="none" strike="noStrike" kern="1200" baseline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r>
                        <a:rPr kumimoji="0" 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of program </a:t>
                      </a:r>
                      <a:r>
                        <a:rPr kumimoji="0" lang="en-US" sz="1800" b="0" i="0" u="none" strike="noStrike" kern="1200" baseline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matches</a:t>
                      </a:r>
                      <a:r>
                        <a:rPr kumimoji="0" 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with the context of selected operator.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Bug hazard</a:t>
                      </a:r>
                      <a:endParaRPr lang="en-US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Transformation </a:t>
                      </a:r>
                      <a:r>
                        <a:rPr kumimoji="0" 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violates </a:t>
                      </a:r>
                      <a:r>
                        <a:rPr kumimoji="0" lang="en-US" sz="1800" b="0" i="0" u="none" strike="noStrike" kern="1200" baseline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Java exception-handling best practices</a:t>
                      </a:r>
                      <a:r>
                        <a:rPr kumimoji="0" 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370840">
                <a:tc v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Exception Type</a:t>
                      </a:r>
                      <a:endParaRPr lang="en-US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Transformation </a:t>
                      </a:r>
                      <a:r>
                        <a:rPr kumimoji="0" lang="en-US" sz="1800" b="0" i="0" u="none" strike="noStrike" kern="1200" baseline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matches given exception type</a:t>
                      </a:r>
                      <a:r>
                        <a:rPr kumimoji="0"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Test-level 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(Android-specific)</a:t>
                      </a:r>
                      <a:endParaRPr lang="en-US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u="none" strike="noStrike" kern="1200" baseline="0" dirty="0">
                          <a:latin typeface="+mn-lt"/>
                        </a:rPr>
                        <a:t>Lifecycle</a:t>
                      </a:r>
                      <a:endParaRPr lang="en-US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Event transition matches with the </a:t>
                      </a:r>
                      <a:r>
                        <a:rPr kumimoji="0" lang="en-US" sz="1800" b="0" i="0" u="none" strike="noStrike" kern="1200" baseline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activity/fragment lifecycle model</a:t>
                      </a:r>
                      <a:r>
                        <a:rPr kumimoji="0"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u="none" strike="noStrike" kern="1200" baseline="0" dirty="0">
                          <a:latin typeface="+mn-lt"/>
                        </a:rPr>
                        <a:t>Activity-Fragment</a:t>
                      </a:r>
                      <a:endParaRPr lang="en-US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Interaction between a fragment and its parent activity matches the </a:t>
                      </a:r>
                      <a:r>
                        <a:rPr kumimoji="0" lang="en-US" sz="1800" b="0" i="0" u="none" strike="noStrike" kern="1200" baseline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activity-fragment coordination </a:t>
                      </a:r>
                      <a:r>
                        <a:rPr kumimoji="0"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  <a:endParaRPr 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Commit</a:t>
                      </a:r>
                      <a:endParaRPr lang="en-US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Commit</a:t>
                      </a:r>
                      <a:r>
                        <a:rPr kumimoji="0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of fragment’s transactions in </a:t>
                      </a:r>
                      <a:r>
                        <a:rPr kumimoji="0" lang="en-US" sz="1800" b="0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allowed states</a:t>
                      </a:r>
                      <a:r>
                        <a:rPr kumimoji="0"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556602" y="5815672"/>
            <a:ext cx="5830044" cy="6463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/>
              <a:t>Bug hazard: “What not to do when handling exception?”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Similar concepts as </a:t>
            </a:r>
            <a:r>
              <a:rPr lang="en-US" i="1" dirty="0"/>
              <a:t>anti-patterns [FSE’16]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Patches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4:artisticCrisscrossEtching id="{FA553D13-8A45-4135-ACCF-27DD94CF12C0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87927" y="1600200"/>
                <a:ext cx="8458200" cy="45720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)</m:t>
                    </m:r>
                  </m:oMath>
                </a14:m>
                <a:r>
                  <a:rPr lang="en-US" dirty="0"/>
                  <a:t> Evolutionary Algorithm,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=40,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</m:t>
                    </m:r>
                  </m:oMath>
                </a14:m>
                <a:r>
                  <a:rPr lang="en-US" dirty="0"/>
                  <a:t>=20</a:t>
                </a:r>
              </a:p>
              <a:p>
                <a:r>
                  <a:rPr lang="en-US" dirty="0"/>
                  <a:t>Code-level &amp; Test-level Properties are divided into: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Hard</a:t>
                </a:r>
                <a:r>
                  <a:rPr lang="en-US" dirty="0"/>
                  <a:t> Constraints: eliminate patches if property is violated</a:t>
                </a:r>
              </a:p>
              <a:p>
                <a:pPr lvl="2"/>
                <a:r>
                  <a:rPr lang="en-US" dirty="0"/>
                  <a:t>Well-formedness</a:t>
                </a:r>
              </a:p>
              <a:p>
                <a:pPr lvl="2"/>
                <a:r>
                  <a:rPr lang="en-US" dirty="0"/>
                  <a:t>Bug hazard: inserting try-catch block for runtime errors </a:t>
                </a:r>
              </a:p>
              <a:p>
                <a:pPr lvl="1"/>
                <a:r>
                  <a:rPr lang="en-US" dirty="0">
                    <a:solidFill>
                      <a:srgbClr val="009900"/>
                    </a:solidFill>
                  </a:rPr>
                  <a:t>Soft</a:t>
                </a:r>
                <a:r>
                  <a:rPr lang="en-US" dirty="0"/>
                  <a:t> Constraints: possible property violation</a:t>
                </a:r>
              </a:p>
              <a:p>
                <a:r>
                  <a:rPr lang="en-US" dirty="0"/>
                  <a:t>Fitness Function </a:t>
                </a:r>
                <a:r>
                  <a:rPr lang="en-US" i="1" dirty="0"/>
                  <a:t>f</a:t>
                </a:r>
                <a:r>
                  <a:rPr lang="en-US" dirty="0"/>
                  <a:t>: </a:t>
                </a:r>
              </a:p>
              <a:p>
                <a:endParaRPr lang="en-US" dirty="0"/>
              </a:p>
              <a:p>
                <a:pPr marL="320040" lvl="1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87927" y="1600200"/>
                <a:ext cx="8458200" cy="4572000"/>
              </a:xfrm>
              <a:blipFill rotWithShape="1">
                <a:blip r:embed="rId1"/>
                <a:stretch>
                  <a:fillRect l="-721" t="-1333" r="-1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371600" y="4572000"/>
            <a:ext cx="685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i="1" dirty="0"/>
              <a:t>f = Minimize # of violations for soft constraints</a:t>
            </a:r>
            <a:endParaRPr lang="en-US" sz="2400" i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-224351"/>
            <a:ext cx="7772400" cy="1143000"/>
          </a:xfrm>
        </p:spPr>
        <p:txBody>
          <a:bodyPr/>
          <a:lstStyle/>
          <a:p>
            <a:r>
              <a:rPr lang="en-US" dirty="0"/>
              <a:t>Example: Transistor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58308" y="3394805"/>
            <a:ext cx="5257799" cy="1758613"/>
          </a:xfrm>
          <a:prstGeom prst="horizontalScroll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FATAL EXCEPTION: MAIN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PROCESS: ORG.Y20K.TRANSISTOR, PID: 2416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JAVA.LANG.ILLEGALSTATEEXCEPTION: 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FRAGMENT MAINACTIVITYFRAGMENT{82E1BEC}     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NOT ATTACHED TO ACTIVITY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5" name="Content Placeholder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" t="1408" r="51715" b="52330"/>
          <a:stretch>
            <a:fillRect/>
          </a:stretch>
        </p:blipFill>
        <p:spPr>
          <a:xfrm>
            <a:off x="228600" y="1142457"/>
            <a:ext cx="2895600" cy="21283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200" y="5676425"/>
            <a:ext cx="838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Fragment is detached </a:t>
            </a:r>
            <a:r>
              <a:rPr lang="en-US" sz="2000" dirty="0"/>
              <a:t>from the previous activity during app termination &amp;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should be attached to new activity </a:t>
            </a:r>
            <a:r>
              <a:rPr lang="en-US" sz="2000" dirty="0"/>
              <a:t>in the restarting app. </a:t>
            </a:r>
            <a:endParaRPr lang="en-US" sz="2000" dirty="0"/>
          </a:p>
        </p:txBody>
      </p:sp>
      <p:pic>
        <p:nvPicPr>
          <p:cNvPr id="12" name="Content Placeholder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86" t="51754" r="952" b="1869"/>
          <a:stretch>
            <a:fillRect/>
          </a:stretch>
        </p:blipFill>
        <p:spPr>
          <a:xfrm>
            <a:off x="6087207" y="1136595"/>
            <a:ext cx="2895600" cy="2107592"/>
          </a:xfrm>
          <a:prstGeom prst="rect">
            <a:avLst/>
          </a:prstGeom>
        </p:spPr>
      </p:pic>
      <p:pic>
        <p:nvPicPr>
          <p:cNvPr id="13" name="Content Placeholder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" t="49665" r="49886" b="-1011"/>
          <a:stretch>
            <a:fillRect/>
          </a:stretch>
        </p:blipFill>
        <p:spPr>
          <a:xfrm>
            <a:off x="228600" y="3314225"/>
            <a:ext cx="3124199" cy="2362200"/>
          </a:xfrm>
          <a:prstGeom prst="rect">
            <a:avLst/>
          </a:prstGeom>
        </p:spPr>
      </p:pic>
      <p:pic>
        <p:nvPicPr>
          <p:cNvPr id="17" name="Content Placeholder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7" t="1654" r="1322" b="52330"/>
          <a:stretch>
            <a:fillRect/>
          </a:stretch>
        </p:blipFill>
        <p:spPr>
          <a:xfrm>
            <a:off x="3115408" y="1127192"/>
            <a:ext cx="2905258" cy="2116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-224351"/>
            <a:ext cx="7772400" cy="1143000"/>
          </a:xfrm>
        </p:spPr>
        <p:txBody>
          <a:bodyPr/>
          <a:lstStyle/>
          <a:p>
            <a:r>
              <a:rPr lang="en-US" dirty="0"/>
              <a:t>Example: Transistor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</a:fld>
            <a:endParaRPr lang="en-US" dirty="0"/>
          </a:p>
        </p:txBody>
      </p:sp>
      <p:pic>
        <p:nvPicPr>
          <p:cNvPr id="15" name="Content Placeholder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40" r="51337"/>
          <a:stretch>
            <a:fillRect/>
          </a:stretch>
        </p:blipFill>
        <p:spPr>
          <a:xfrm>
            <a:off x="2667000" y="791105"/>
            <a:ext cx="3218674" cy="258165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50289" y="3247242"/>
            <a:ext cx="8600431" cy="932347"/>
            <a:chOff x="327226" y="4613502"/>
            <a:chExt cx="8600431" cy="932347"/>
          </a:xfrm>
        </p:grpSpPr>
        <p:sp>
          <p:nvSpPr>
            <p:cNvPr id="9" name="TextBox 8"/>
            <p:cNvSpPr txBox="1"/>
            <p:nvPr/>
          </p:nvSpPr>
          <p:spPr>
            <a:xfrm>
              <a:off x="327226" y="4961074"/>
              <a:ext cx="8600431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</a:t>
              </a:r>
              <a:r>
                <a:rPr lang="en-US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fr-FR" sz="16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startActivityForResult</a:t>
              </a:r>
              <a:r>
                <a:rPr lang="fr-FR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( </a:t>
              </a:r>
              <a:r>
                <a:rPr lang="fr-FR" sz="16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pickImageIntent</a:t>
              </a:r>
              <a:r>
                <a:rPr lang="fr-FR" sz="16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, REQUEST_LOAD_IMAGE); </a:t>
              </a:r>
              <a:endPara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fr-FR" sz="1600" dirty="0">
                  <a:solidFill>
                    <a:srgbClr val="00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 </a:t>
              </a:r>
              <a:r>
                <a:rPr lang="fr-FR" sz="1600" dirty="0" err="1">
                  <a:solidFill>
                    <a:srgbClr val="00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mActivity.startActivityForResult</a:t>
              </a:r>
              <a:r>
                <a:rPr lang="fr-FR" sz="1600" dirty="0">
                  <a:solidFill>
                    <a:srgbClr val="00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( </a:t>
              </a:r>
              <a:r>
                <a:rPr lang="fr-FR" sz="1600" dirty="0" err="1">
                  <a:solidFill>
                    <a:srgbClr val="00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pickImageIntent</a:t>
              </a:r>
              <a:r>
                <a:rPr lang="fr-FR" sz="1600" dirty="0">
                  <a:solidFill>
                    <a:srgbClr val="0099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, REQUEST_LOAD_IMAGE);</a:t>
              </a:r>
              <a:endParaRPr lang="en-US" sz="1600" dirty="0">
                <a:solidFill>
                  <a:srgbClr val="0099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60726" y="4613502"/>
              <a:ext cx="2035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Developer’s patch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2400" y="4510499"/>
            <a:ext cx="7800639" cy="1311365"/>
            <a:chOff x="152400" y="4510499"/>
            <a:chExt cx="7800639" cy="1311365"/>
          </a:xfrm>
        </p:grpSpPr>
        <p:grpSp>
          <p:nvGrpSpPr>
            <p:cNvPr id="20" name="Group 19"/>
            <p:cNvGrpSpPr/>
            <p:nvPr/>
          </p:nvGrpSpPr>
          <p:grpSpPr>
            <a:xfrm>
              <a:off x="250289" y="4510499"/>
              <a:ext cx="7702750" cy="942033"/>
              <a:chOff x="187784" y="5628935"/>
              <a:chExt cx="7702750" cy="94203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187784" y="5986193"/>
                <a:ext cx="7702750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99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+</a:t>
                </a:r>
                <a:r>
                  <a:rPr lang="en-US" sz="1600" dirty="0">
                    <a:solidFill>
                      <a:srgbClr val="0099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if ( </a:t>
                </a:r>
                <a:r>
                  <a:rPr lang="en-US" sz="1600" dirty="0" err="1">
                    <a:solidFill>
                      <a:srgbClr val="0099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getActivity</a:t>
                </a:r>
                <a:r>
                  <a:rPr lang="en-US" sz="1600" dirty="0">
                    <a:solidFill>
                      <a:srgbClr val="0099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() !=null )</a:t>
                </a:r>
                <a:endParaRPr lang="en-US" sz="1600" dirty="0">
                  <a:solidFill>
                    <a:srgbClr val="00990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fr-FR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</a:t>
                </a:r>
                <a:r>
                  <a:rPr lang="fr-FR" sz="16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startActivityForResult</a:t>
                </a:r>
                <a:r>
                  <a:rPr lang="fr-FR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( </a:t>
                </a:r>
                <a:r>
                  <a:rPr lang="fr-FR" sz="16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pickImageIntent</a:t>
                </a:r>
                <a:r>
                  <a:rPr lang="fr-FR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, REQUEST_LOAD_IMAGE);</a:t>
                </a:r>
                <a:endParaRPr lang="en-US" sz="16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442695" y="5628935"/>
                <a:ext cx="1514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chemeClr val="tx2">
                        <a:lumMod val="75000"/>
                      </a:schemeClr>
                    </a:solidFill>
                  </a:rPr>
                  <a:t>Droix’s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 patch</a:t>
                </a:r>
                <a:endParaRPr lang="en-US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152400" y="5452532"/>
              <a:ext cx="67056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dirty="0"/>
                <a:t>Check if activity containing the fragment has been created.</a:t>
              </a:r>
              <a:endParaRPr lang="en-US" dirty="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146824" y="4179589"/>
            <a:ext cx="4608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Reuse old activity (</a:t>
            </a:r>
            <a:r>
              <a:rPr lang="fr-FR" dirty="0" err="1">
                <a:solidFill>
                  <a:srgbClr val="00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mActivity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85149" y="5765414"/>
            <a:ext cx="30588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Which patch is better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              </a:t>
            </a:r>
            <a:r>
              <a:rPr lang="en-US" sz="3600" dirty="0">
                <a:solidFill>
                  <a:srgbClr val="FF0000"/>
                </a:solidFill>
              </a:rPr>
              <a:t>?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711261" y="4784352"/>
            <a:ext cx="4865477" cy="4737401"/>
          </a:xfrm>
        </p:spPr>
        <p:txBody>
          <a:bodyPr>
            <a:normAutofit/>
          </a:bodyPr>
          <a:lstStyle/>
          <a:p>
            <a:pPr marL="0" indent="0" defTabSz="937895">
              <a:spcBef>
                <a:spcPts val="595"/>
              </a:spcBef>
              <a:buClr>
                <a:srgbClr val="0070C0"/>
              </a:buClr>
              <a:buNone/>
            </a:pPr>
            <a:endParaRPr lang="en-US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 defTabSz="937895">
              <a:spcBef>
                <a:spcPts val="595"/>
              </a:spcBef>
              <a:buClr>
                <a:srgbClr val="0070C0"/>
              </a:buClr>
              <a:buNone/>
            </a:pPr>
            <a:endParaRPr lang="en-US" altLang="zh-CN" sz="9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 defTabSz="937895">
              <a:spcBef>
                <a:spcPts val="595"/>
              </a:spcBef>
              <a:buClr>
                <a:srgbClr val="0070C0"/>
              </a:buClr>
              <a:buNone/>
            </a:pPr>
            <a:endParaRPr lang="en-US" altLang="zh-CN" sz="20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 defTabSz="937895">
              <a:spcBef>
                <a:spcPts val="595"/>
              </a:spcBef>
              <a:buClr>
                <a:srgbClr val="0070C0"/>
              </a:buClr>
              <a:buNone/>
            </a:pPr>
            <a:endParaRPr lang="en-US" sz="1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 defTabSz="937895">
              <a:spcBef>
                <a:spcPts val="595"/>
              </a:spcBef>
              <a:buClr>
                <a:srgbClr val="0070C0"/>
              </a:buClr>
              <a:buNone/>
            </a:pPr>
            <a:endParaRPr lang="en-US" sz="1800" b="1" dirty="0"/>
          </a:p>
          <a:p>
            <a:pPr marL="0" indent="0" defTabSz="937895">
              <a:spcBef>
                <a:spcPts val="595"/>
              </a:spcBef>
              <a:buClr>
                <a:srgbClr val="0070C0"/>
              </a:buClr>
              <a:buNone/>
            </a:pPr>
            <a:endParaRPr lang="en-US" sz="2000" dirty="0"/>
          </a:p>
          <a:p>
            <a:pPr marL="0" indent="0" defTabSz="937895">
              <a:spcBef>
                <a:spcPts val="595"/>
              </a:spcBef>
              <a:buClr>
                <a:srgbClr val="0070C0"/>
              </a:buClr>
              <a:buNone/>
            </a:pPr>
            <a:endParaRPr lang="en-US" sz="2000" dirty="0"/>
          </a:p>
        </p:txBody>
      </p:sp>
      <p:pic>
        <p:nvPicPr>
          <p:cNvPr id="12" name="Picture 11" descr="A drawing of a face&#10;&#10;Description generated with high confidence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1" y="4207665"/>
            <a:ext cx="2656242" cy="7244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467" y="4120160"/>
            <a:ext cx="2175625" cy="911085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3962400" y="-228600"/>
            <a:ext cx="4636261" cy="1143000"/>
          </a:xfrm>
        </p:spPr>
        <p:txBody>
          <a:bodyPr>
            <a:noAutofit/>
          </a:bodyPr>
          <a:lstStyle/>
          <a:p>
            <a:r>
              <a:rPr lang="en-US" sz="3200" b="1" dirty="0"/>
              <a:t>Shin Hwei Tan </a:t>
            </a:r>
            <a:r>
              <a:rPr lang="ja-JP" altLang="en-US" sz="3200" b="1" dirty="0"/>
              <a:t>陈馨慧</a:t>
            </a:r>
            <a:endParaRPr lang="en-US" sz="3200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138" y="4046106"/>
            <a:ext cx="2487096" cy="1007520"/>
          </a:xfrm>
          <a:prstGeom prst="rect">
            <a:avLst/>
          </a:prstGeom>
        </p:spPr>
      </p:pic>
      <p:sp>
        <p:nvSpPr>
          <p:cNvPr id="25" name="Content Placeholder 4"/>
          <p:cNvSpPr txBox="1"/>
          <p:nvPr/>
        </p:nvSpPr>
        <p:spPr>
          <a:xfrm>
            <a:off x="4095272" y="914400"/>
            <a:ext cx="4612154" cy="573294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 panose="05020102010507070707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 panose="05020102010507070707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 panose="05020102010507070707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7895">
              <a:spcBef>
                <a:spcPts val="595"/>
              </a:spcBef>
              <a:buClr>
                <a:srgbClr val="0070C0"/>
              </a:buClr>
              <a:buNone/>
            </a:pPr>
            <a:r>
              <a:rPr lang="en-US" sz="2000" dirty="0">
                <a:solidFill>
                  <a:schemeClr val="accent1"/>
                </a:solidFill>
              </a:rPr>
              <a:t>Website: https://www.shinhwei.com/</a:t>
            </a:r>
            <a:endParaRPr lang="en-US" sz="2000" dirty="0">
              <a:solidFill>
                <a:schemeClr val="accent1"/>
              </a:solidFill>
            </a:endParaRPr>
          </a:p>
          <a:p>
            <a:pPr marL="0" indent="0" defTabSz="937895">
              <a:spcBef>
                <a:spcPts val="595"/>
              </a:spcBef>
              <a:buClr>
                <a:srgbClr val="0070C0"/>
              </a:buClr>
              <a:buNone/>
            </a:pPr>
            <a:r>
              <a:rPr lang="en-US" sz="2000" dirty="0">
                <a:solidFill>
                  <a:schemeClr val="accent1"/>
                </a:solidFill>
              </a:rPr>
              <a:t>Email: tansh3@sustc.edu.cn</a:t>
            </a:r>
            <a:endParaRPr lang="en-US" sz="1900" dirty="0">
              <a:solidFill>
                <a:schemeClr val="accent1"/>
              </a:solidFill>
            </a:endParaRPr>
          </a:p>
          <a:p>
            <a:pPr defTabSz="937895">
              <a:spcBef>
                <a:spcPts val="595"/>
              </a:spcBef>
              <a:buClr>
                <a:srgbClr val="0070C0"/>
              </a:buClr>
            </a:pPr>
            <a:r>
              <a:rPr lang="zh-CN" altLang="en-US" sz="1800" dirty="0">
                <a:latin typeface="SimHei" panose="02010609060101010101" pitchFamily="49" charset="-122"/>
                <a:ea typeface="SimHei" panose="02010609060101010101" pitchFamily="49" charset="-122"/>
              </a:rPr>
              <a:t>程序</a:t>
            </a:r>
            <a:r>
              <a:rPr lang="zh-CN" altLang="en-US" sz="1800" dirty="0">
                <a:latin typeface="SimHei" panose="02010609060101010101" pitchFamily="49" charset="-122"/>
                <a:ea typeface="SimHei" panose="02010609060101010101" pitchFamily="49" charset="-122"/>
                <a:sym typeface="+mn-ea"/>
              </a:rPr>
              <a:t>自动</a:t>
            </a:r>
            <a:r>
              <a:rPr lang="zh-CN" altLang="en-US" sz="1800" dirty="0">
                <a:latin typeface="SimHei" panose="02010609060101010101" pitchFamily="49" charset="-122"/>
                <a:ea typeface="SimHei" panose="02010609060101010101" pitchFamily="49" charset="-122"/>
              </a:rPr>
              <a:t>修复</a:t>
            </a:r>
            <a:endParaRPr lang="zh-CN" altLang="en-US" sz="1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defTabSz="937895">
              <a:spcBef>
                <a:spcPts val="595"/>
              </a:spcBef>
              <a:buClr>
                <a:srgbClr val="0070C0"/>
              </a:buClr>
            </a:pPr>
            <a:r>
              <a:rPr lang="ja-JP" altLang="en-US" sz="1800" dirty="0">
                <a:latin typeface="SimHei" panose="02010609060101010101" pitchFamily="49" charset="-122"/>
                <a:ea typeface="SimHei" panose="02010609060101010101" pitchFamily="49" charset="-122"/>
              </a:rPr>
              <a:t>测试用例</a:t>
            </a:r>
            <a:r>
              <a:rPr lang="zh-CN" altLang="en-US" sz="1800" dirty="0">
                <a:latin typeface="SimHei" panose="02010609060101010101" pitchFamily="49" charset="-122"/>
                <a:ea typeface="SimHei" panose="02010609060101010101" pitchFamily="49" charset="-122"/>
              </a:rPr>
              <a:t>修复</a:t>
            </a:r>
            <a:endParaRPr lang="en-US" altLang="zh-CN" sz="1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defTabSz="937895">
              <a:spcBef>
                <a:spcPts val="595"/>
              </a:spcBef>
              <a:buClr>
                <a:srgbClr val="0070C0"/>
              </a:buClr>
            </a:pPr>
            <a:r>
              <a:rPr lang="ja-JP" altLang="en-US" sz="1800" dirty="0">
                <a:latin typeface="SimHei" panose="02010609060101010101" pitchFamily="49" charset="-122"/>
                <a:ea typeface="SimHei" panose="02010609060101010101" pitchFamily="49" charset="-122"/>
              </a:rPr>
              <a:t>代码注释</a:t>
            </a:r>
            <a:r>
              <a:rPr lang="zh-CN" altLang="en-US" sz="1800" dirty="0">
                <a:latin typeface="SimHei" panose="02010609060101010101" pitchFamily="49" charset="-122"/>
                <a:ea typeface="SimHei" panose="02010609060101010101" pitchFamily="49" charset="-122"/>
              </a:rPr>
              <a:t>分析 </a:t>
            </a:r>
            <a:endParaRPr lang="en-US" altLang="ja-JP" sz="1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defTabSz="937895">
              <a:spcBef>
                <a:spcPts val="595"/>
              </a:spcBef>
              <a:buClr>
                <a:srgbClr val="0070C0"/>
              </a:buClr>
            </a:pPr>
            <a:r>
              <a:rPr lang="zh-CN" altLang="en-US" sz="1800" dirty="0">
                <a:latin typeface="SimHei" panose="02010609060101010101" pitchFamily="49" charset="-122"/>
                <a:ea typeface="SimHei" panose="02010609060101010101" pitchFamily="49" charset="-122"/>
              </a:rPr>
              <a:t>软件</a:t>
            </a:r>
            <a:r>
              <a:rPr lang="ja-JP" altLang="en-US" sz="1800" dirty="0">
                <a:latin typeface="SimHei" panose="02010609060101010101" pitchFamily="49" charset="-122"/>
                <a:ea typeface="SimHei" panose="02010609060101010101" pitchFamily="49" charset="-122"/>
              </a:rPr>
              <a:t>测试</a:t>
            </a:r>
            <a:endParaRPr lang="en-US" sz="1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defTabSz="937895">
              <a:spcBef>
                <a:spcPts val="595"/>
              </a:spcBef>
              <a:buClr>
                <a:srgbClr val="0070C0"/>
              </a:buClr>
            </a:pPr>
            <a:r>
              <a:rPr lang="zh-CN" altLang="en-US" sz="1800" dirty="0">
                <a:latin typeface="SimHei" panose="02010609060101010101" pitchFamily="49" charset="-122"/>
                <a:ea typeface="SimHei" panose="02010609060101010101" pitchFamily="49" charset="-122"/>
              </a:rPr>
              <a:t>基于搜索的软件工程</a:t>
            </a:r>
            <a:endParaRPr lang="en-US" altLang="zh-CN" sz="1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 defTabSz="937895">
              <a:spcBef>
                <a:spcPts val="595"/>
              </a:spcBef>
              <a:buClr>
                <a:srgbClr val="0070C0"/>
              </a:buClr>
              <a:buFont typeface="Wingdings 2" panose="05020102010507070707"/>
              <a:buNone/>
            </a:pPr>
            <a:endParaRPr lang="en-US" sz="1700" dirty="0"/>
          </a:p>
          <a:p>
            <a:pPr marL="0" indent="0" defTabSz="937895">
              <a:spcBef>
                <a:spcPts val="595"/>
              </a:spcBef>
              <a:buClr>
                <a:srgbClr val="0070C0"/>
              </a:buClr>
              <a:buNone/>
            </a:pPr>
            <a:endParaRPr lang="en-US" sz="200" b="1" i="1" dirty="0">
              <a:solidFill>
                <a:schemeClr val="accent1"/>
              </a:solidFill>
            </a:endParaRPr>
          </a:p>
        </p:txBody>
      </p:sp>
      <p:pic>
        <p:nvPicPr>
          <p:cNvPr id="3" name="Picture 2" descr="A person smiling for the camera&#10;&#10;Description generated with very high confidenc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538" y="664868"/>
            <a:ext cx="2246754" cy="26336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22559" y="503124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南方科技大学</a:t>
            </a:r>
            <a:r>
              <a:rPr lang="ja-JP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助理教授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730" y="5053626"/>
            <a:ext cx="37687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7895">
              <a:spcBef>
                <a:spcPts val="595"/>
              </a:spcBef>
              <a:buClr>
                <a:srgbClr val="0070C0"/>
              </a:buClr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伊利诺伊大学厄巴纳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香槟分校</a:t>
            </a:r>
            <a:r>
              <a:rPr lang="ja-JP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硕士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endParaRPr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defTabSz="937895">
              <a:spcBef>
                <a:spcPts val="595"/>
              </a:spcBef>
              <a:buClr>
                <a:srgbClr val="0070C0"/>
              </a:buClr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伊利诺伊大学厄巴纳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香槟分校</a:t>
            </a:r>
            <a:r>
              <a:rPr lang="ja-JP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学士</a:t>
            </a:r>
            <a:endParaRPr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 defTabSz="937895">
              <a:spcBef>
                <a:spcPts val="595"/>
              </a:spcBef>
              <a:buClr>
                <a:srgbClr val="0070C0"/>
              </a:buClr>
            </a:pPr>
            <a:r>
              <a:rPr lang="en-US" altLang="zh-CN" dirty="0">
                <a:ea typeface="SimHei" panose="02010609060101010101" pitchFamily="49" charset="-122"/>
              </a:rPr>
              <a:t>UIUC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endParaRPr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04589" y="5031245"/>
            <a:ext cx="22439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7895">
              <a:spcBef>
                <a:spcPts val="595"/>
              </a:spcBef>
              <a:buClr>
                <a:srgbClr val="0070C0"/>
              </a:buClr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新加坡国立大学</a:t>
            </a:r>
            <a:r>
              <a:rPr lang="ja-JP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博士</a:t>
            </a:r>
            <a:r>
              <a:rPr lang="en-US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endParaRPr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8" name="Arrow: Right 17"/>
          <p:cNvSpPr/>
          <p:nvPr/>
        </p:nvSpPr>
        <p:spPr>
          <a:xfrm>
            <a:off x="5834822" y="4289169"/>
            <a:ext cx="587737" cy="52139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/>
          <p:cNvSpPr/>
          <p:nvPr/>
        </p:nvSpPr>
        <p:spPr>
          <a:xfrm>
            <a:off x="2968860" y="4289170"/>
            <a:ext cx="587737" cy="52139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compare two patches?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</p:nvPr>
        </p:nvGraphicFramePr>
        <p:xfrm>
          <a:off x="152400" y="1905000"/>
          <a:ext cx="8724900" cy="357124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723575"/>
                <a:gridCol w="2262082"/>
                <a:gridCol w="37392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Level</a:t>
                      </a:r>
                      <a:endParaRPr lang="en-US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Patch Quality</a:t>
                      </a:r>
                      <a:endParaRPr lang="en-US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Meaning</a:t>
                      </a:r>
                      <a:endParaRPr lang="en-US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40080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"/>
                      <a:stretch>
                        <a:fillRect l="-447" t="-31429" r="-220805" b="-15761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u="none" strike="noStrike" kern="1200" baseline="0" dirty="0">
                          <a:latin typeface="+mn-lt"/>
                        </a:rPr>
                        <a:t>Syntactically Equiv.</a:t>
                      </a:r>
                      <a:endParaRPr lang="en-US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"/>
                      <a:stretch>
                        <a:fillRect l="-133550" t="-62857" r="-326" b="-415238"/>
                      </a:stretch>
                    </a:blipFill>
                  </a:tcPr>
                </a:tc>
              </a:tr>
              <a:tr h="64008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u="none" strike="noStrike" kern="1200" baseline="0" dirty="0">
                          <a:latin typeface="+mn-lt"/>
                        </a:rPr>
                        <a:t>Semantically Equiv.</a:t>
                      </a:r>
                      <a:endParaRPr lang="en-US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"/>
                      <a:stretch>
                        <a:fillRect l="-133550" t="-162857" r="-326" b="-315238"/>
                      </a:stretch>
                    </a:blipFill>
                  </a:tcPr>
                </a:tc>
              </a:tr>
              <a:tr h="640080">
                <a:tc rowSpan="3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"/>
                      <a:stretch>
                        <a:fillRect l="-447" t="-87342" r="-220805" b="-474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u="none" strike="noStrike" kern="1200" baseline="0" dirty="0">
                          <a:latin typeface="+mn-lt"/>
                        </a:rPr>
                        <a:t>UI-behavior Equiv.</a:t>
                      </a:r>
                      <a:endParaRPr lang="en-US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"/>
                      <a:stretch>
                        <a:fillRect l="-133550" t="-260377" r="-326" b="-212264"/>
                      </a:stretch>
                    </a:blipFill>
                  </a:tcPr>
                </a:tc>
              </a:tr>
              <a:tr h="64008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u="none" strike="noStrike" kern="1200" baseline="0" dirty="0">
                          <a:latin typeface="+mn-lt"/>
                        </a:rPr>
                        <a:t>Incorrect</a:t>
                      </a:r>
                      <a:endParaRPr lang="en-US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"/>
                      <a:stretch>
                        <a:fillRect l="-133550" t="-363810" r="-326" b="-114286"/>
                      </a:stretch>
                    </a:blipFill>
                  </a:tcPr>
                </a:tc>
              </a:tr>
              <a:tr h="640080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n-lt"/>
                        </a:rPr>
                        <a:t>Better</a:t>
                      </a:r>
                      <a:endParaRPr lang="en-US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"/>
                      <a:stretch>
                        <a:fillRect l="-133550" t="-463810" r="-326" b="-14286"/>
                      </a:stretch>
                    </a:blipFill>
                  </a:tcPr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1676400" y="3886200"/>
            <a:ext cx="106680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676400" y="5181600"/>
            <a:ext cx="10668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2181" y="5715000"/>
            <a:ext cx="8778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Newly added classification: allow more detailed comparison at the GUI level</a:t>
            </a:r>
            <a:endParaRPr lang="en-US" sz="20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76400" y="4572000"/>
            <a:ext cx="1066800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34130" y="765260"/>
            <a:ext cx="6377940" cy="1295400"/>
          </a:xfrm>
        </p:spPr>
        <p:txBody>
          <a:bodyPr/>
          <a:lstStyle/>
          <a:p>
            <a:r>
              <a:rPr lang="en-US" dirty="0">
                <a:sym typeface="+mn-ea"/>
              </a:rPr>
              <a:t>Which patch is better?</a:t>
            </a:r>
            <a:endParaRPr lang="en-US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-17944" y="1843207"/>
            <a:ext cx="3683659" cy="823912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 generated by </a:t>
            </a:r>
            <a:r>
              <a:rPr lang="en-US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Droix</a:t>
            </a:r>
            <a:endParaRPr lang="en-US" sz="2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516" y="2729447"/>
            <a:ext cx="1761827" cy="3132137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5317310" y="1842607"/>
            <a:ext cx="3680621" cy="823912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Patch crafted by human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5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332" y="2729448"/>
            <a:ext cx="1761827" cy="3132137"/>
          </a:xfrm>
          <a:prstGeom prst="rect">
            <a:avLst/>
          </a:prstGeom>
        </p:spPr>
      </p:pic>
      <p:pic>
        <p:nvPicPr>
          <p:cNvPr id="24" name="Graphic 23" descr="Right Pointing Backhand Index 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517423">
            <a:off x="3778316" y="5603216"/>
            <a:ext cx="769541" cy="769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69" y="222195"/>
            <a:ext cx="2898881" cy="2032368"/>
          </a:xfrm>
          <a:prstGeom prst="rect">
            <a:avLst/>
          </a:prstGeom>
        </p:spPr>
      </p:pic>
      <p:sp>
        <p:nvSpPr>
          <p:cNvPr id="6" name="Arrow: Left 5"/>
          <p:cNvSpPr/>
          <p:nvPr/>
        </p:nvSpPr>
        <p:spPr>
          <a:xfrm>
            <a:off x="2820148" y="3724577"/>
            <a:ext cx="665806" cy="5767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12" y="2729448"/>
            <a:ext cx="1761827" cy="3132137"/>
          </a:xfrm>
        </p:spPr>
      </p:pic>
      <p:sp>
        <p:nvSpPr>
          <p:cNvPr id="19" name="Arrow: Left 18"/>
          <p:cNvSpPr/>
          <p:nvPr/>
        </p:nvSpPr>
        <p:spPr>
          <a:xfrm rot="10800000">
            <a:off x="5336538" y="3724577"/>
            <a:ext cx="665806" cy="5767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Trophy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32" y="5253699"/>
            <a:ext cx="1340430" cy="1340430"/>
          </a:xfrm>
          <a:prstGeom prst="rect">
            <a:avLst/>
          </a:prstGeom>
        </p:spPr>
      </p:pic>
      <p:sp>
        <p:nvSpPr>
          <p:cNvPr id="27" name="Text Placeholder 7"/>
          <p:cNvSpPr txBox="1"/>
          <p:nvPr/>
        </p:nvSpPr>
        <p:spPr>
          <a:xfrm>
            <a:off x="-273335" y="5554654"/>
            <a:ext cx="3683659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&lt;17minutes to fix</a:t>
            </a:r>
            <a:endParaRPr lang="en-US" sz="2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>
            <a:off x="5452836" y="5861584"/>
            <a:ext cx="3683659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days to fix</a:t>
            </a:r>
            <a:endParaRPr lang="en-US" sz="29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9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Resolved 9 months later</a:t>
            </a:r>
            <a:endParaRPr lang="en-US" sz="29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z="1600" smtClean="0">
                <a:solidFill>
                  <a:schemeClr val="accent1"/>
                </a:solidFill>
              </a:rPr>
            </a:fld>
            <a:endParaRPr lang="en-US" sz="1600" dirty="0">
              <a:solidFill>
                <a:schemeClr val="accent1"/>
              </a:solidFill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996"/>
    </mc:Choice>
    <mc:Fallback>
      <p:transition spd="slow" advTm="98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  <p:bldP spid="6" grpId="0" bldLvl="0" animBg="1"/>
      <p:bldP spid="19" grpId="0" bldLvl="0" animBg="1"/>
      <p:bldP spid="27" grpId="0" build="p"/>
      <p:bldP spid="2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752"/>
            <a:ext cx="8229600" cy="785812"/>
          </a:xfrm>
        </p:spPr>
        <p:txBody>
          <a:bodyPr/>
          <a:lstStyle/>
          <a:p>
            <a:r>
              <a:rPr lang="en-US" dirty="0"/>
              <a:t>Empirical Evaluation of </a:t>
            </a:r>
            <a:r>
              <a:rPr lang="en-US" dirty="0" err="1"/>
              <a:t>Droix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224BB69-0FB8-47BA-9F88-5A34FFB6755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106" name="Picture 10" descr="Image result for Fdroid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962" y="2348187"/>
            <a:ext cx="673817" cy="59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5576" y="2048679"/>
            <a:ext cx="4195934" cy="244712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AutoShape 2" descr="Cover 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104" name="Picture 8" descr="Image result for k 9 mail ap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91" y="2753327"/>
            <a:ext cx="610524" cy="54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68032" y="3274610"/>
            <a:ext cx="1020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K-9 Mail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88661" y="2883491"/>
            <a:ext cx="845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Fdroid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108" name="Picture 12" descr="Image result for PoetAssist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212" y="2180442"/>
            <a:ext cx="826827" cy="73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273972" y="2753326"/>
            <a:ext cx="1534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PoetAssistant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110" name="Picture 14" descr="Image result for AnkiDroi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254" y="3154667"/>
            <a:ext cx="744142" cy="66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142476" y="3374299"/>
            <a:ext cx="1158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AnkiDroid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112" name="Picture 16" descr="Image result for ConnectBot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44" y="3643007"/>
            <a:ext cx="577832" cy="51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694770" y="4062283"/>
            <a:ext cx="1346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ConnectBot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04901" y="3274610"/>
            <a:ext cx="948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......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8977" y="455869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crashes 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mobile apps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59129" y="2267948"/>
            <a:ext cx="4500313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Repaired 12 crashes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Comparing with developer’s repair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better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 syntactic equivalent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 semantic equivalent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	UI-behavior equivalent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8282" y="167136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Benchmark: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Droixbench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51510" y="1847575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Evaluation results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120" name="Picture 24" descr="http://icons.veryicon.com/128/System/Flatastic%202/succes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513" y="2929192"/>
            <a:ext cx="225475" cy="2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http://icons.veryicon.com/128/System/Flatastic%202/succes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512" y="3183601"/>
            <a:ext cx="225475" cy="2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4" descr="http://icons.veryicon.com/128/System/Flatastic%202/succes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512" y="3426855"/>
            <a:ext cx="225475" cy="2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4" descr="http://icons.veryicon.com/128/System/Flatastic%202/succes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512" y="3704793"/>
            <a:ext cx="225475" cy="22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Android repair system that could repair crashes based on a single UI sequence</a:t>
            </a:r>
            <a:endParaRPr lang="en-US" dirty="0"/>
          </a:p>
          <a:p>
            <a:r>
              <a:rPr lang="en-US" dirty="0"/>
              <a:t>Instead of relying on test cases, we use code-level and test-level properties</a:t>
            </a:r>
            <a:endParaRPr lang="en-US" dirty="0"/>
          </a:p>
          <a:p>
            <a:r>
              <a:rPr lang="en-US" dirty="0"/>
              <a:t>Propose a set of lifecycle-aware repair operators</a:t>
            </a:r>
            <a:endParaRPr lang="en-US" dirty="0"/>
          </a:p>
          <a:p>
            <a:r>
              <a:rPr lang="en-US" i="1" dirty="0" err="1"/>
              <a:t>Droixbench</a:t>
            </a:r>
            <a:r>
              <a:rPr lang="en-US" dirty="0"/>
              <a:t>: benchmark with reproducible crashes in Android apps, extracted from GitHub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0744429-5D94-4E32-8057-7F8AE043425B}" type="slidenum">
              <a:rPr lang="en-US" smtClean="0"/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rcRect l="27606" t="19420" r="30570" b="4637"/>
          <a:stretch>
            <a:fillRect/>
          </a:stretch>
        </p:blipFill>
        <p:spPr>
          <a:xfrm>
            <a:off x="781050" y="203835"/>
            <a:ext cx="3830320" cy="39122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rcRect l="18753" t="16835" r="43186" b="4637"/>
          <a:stretch>
            <a:fillRect/>
          </a:stretch>
        </p:blipFill>
        <p:spPr>
          <a:xfrm>
            <a:off x="4829810" y="203835"/>
            <a:ext cx="3620770" cy="3897630"/>
          </a:xfrm>
          <a:prstGeom prst="rect">
            <a:avLst/>
          </a:prstGeom>
        </p:spPr>
      </p:pic>
      <p:pic>
        <p:nvPicPr>
          <p:cNvPr id="10" name="Content Placeholder 9" descr="Screenshot (1721)"/>
          <p:cNvPicPr>
            <a:picLocks noChangeAspect="1"/>
          </p:cNvPicPr>
          <p:nvPr>
            <p:ph sz="quarter" idx="1"/>
          </p:nvPr>
        </p:nvPicPr>
        <p:blipFill>
          <a:blip r:embed="rId3"/>
          <a:srcRect l="16566" t="16693" r="38697" b="7803"/>
          <a:stretch>
            <a:fillRect/>
          </a:stretch>
        </p:blipFill>
        <p:spPr>
          <a:xfrm>
            <a:off x="146050" y="1631950"/>
            <a:ext cx="5302250" cy="5035550"/>
          </a:xfrm>
          <a:prstGeom prst="rect">
            <a:avLst/>
          </a:prstGeom>
        </p:spPr>
      </p:pic>
      <p:pic>
        <p:nvPicPr>
          <p:cNvPr id="11" name="Content Placeholder 10" descr="Screenshot (1722)"/>
          <p:cNvPicPr>
            <a:picLocks noChangeAspect="1"/>
          </p:cNvPicPr>
          <p:nvPr>
            <p:ph sz="quarter" idx="2"/>
          </p:nvPr>
        </p:nvPicPr>
        <p:blipFill>
          <a:blip r:embed="rId4"/>
          <a:srcRect l="16768" t="6655" r="36484" b="6625"/>
          <a:stretch>
            <a:fillRect/>
          </a:stretch>
        </p:blipFill>
        <p:spPr>
          <a:xfrm>
            <a:off x="4314190" y="1708785"/>
            <a:ext cx="4652645" cy="4854575"/>
          </a:xfrm>
          <a:prstGeom prst="rect">
            <a:avLst/>
          </a:prstGeom>
        </p:spPr>
      </p:pic>
      <p:pic>
        <p:nvPicPr>
          <p:cNvPr id="16" name="Content Placeholder 7"/>
          <p:cNvPicPr>
            <a:picLocks noChangeAspect="1"/>
          </p:cNvPicPr>
          <p:nvPr/>
        </p:nvPicPr>
        <p:blipFill>
          <a:blip r:embed="rId5"/>
          <a:srcRect l="9804" t="8177" r="28337" b="34895"/>
          <a:stretch>
            <a:fillRect/>
          </a:stretch>
        </p:blipFill>
        <p:spPr>
          <a:xfrm>
            <a:off x="258445" y="203835"/>
            <a:ext cx="6591300" cy="3318510"/>
          </a:xfrm>
          <a:prstGeom prst="rect">
            <a:avLst/>
          </a:prstGeom>
        </p:spPr>
      </p:pic>
      <p:pic>
        <p:nvPicPr>
          <p:cNvPr id="18" name="Content Placeholder 8"/>
          <p:cNvPicPr>
            <a:picLocks noChangeAspect="1"/>
          </p:cNvPicPr>
          <p:nvPr/>
        </p:nvPicPr>
        <p:blipFill>
          <a:blip r:embed="rId6"/>
          <a:srcRect l="9910" t="12024" r="25413" b="14638"/>
          <a:stretch>
            <a:fillRect/>
          </a:stretch>
        </p:blipFill>
        <p:spPr>
          <a:xfrm>
            <a:off x="2689860" y="3533140"/>
            <a:ext cx="5996940" cy="31349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952500"/>
            <a:ext cx="8040687" cy="1362075"/>
          </a:xfrm>
        </p:spPr>
        <p:txBody>
          <a:bodyPr/>
          <a:lstStyle/>
          <a:p>
            <a:r>
              <a:rPr lang="en-US" dirty="0"/>
              <a:t>Android Repair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</a:fld>
            <a:endParaRPr lang="en-US"/>
          </a:p>
        </p:txBody>
      </p:sp>
      <p:pic>
        <p:nvPicPr>
          <p:cNvPr id="6" name="Picture 5" descr="A screenshot of a cell phone&#10;&#10;Description generated with high confidence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26" y="3138769"/>
            <a:ext cx="1572554" cy="3048786"/>
          </a:xfrm>
          <a:prstGeom prst="round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3" t="2868" r="12319" b="2792"/>
          <a:stretch>
            <a:fillRect/>
          </a:stretch>
        </p:blipFill>
        <p:spPr>
          <a:xfrm>
            <a:off x="2133600" y="3138769"/>
            <a:ext cx="1600200" cy="3048786"/>
          </a:xfrm>
          <a:prstGeom prst="round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39924" y="3559549"/>
            <a:ext cx="507547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9900"/>
              </a:buClr>
            </a:pPr>
            <a:r>
              <a:rPr lang="en-US" sz="2000" b="1" dirty="0">
                <a:solidFill>
                  <a:schemeClr val="accent1"/>
                </a:solidFill>
              </a:rPr>
              <a:t>Criteria for Android repair system:</a:t>
            </a:r>
            <a:endParaRPr lang="en-US" sz="2000" b="1" dirty="0">
              <a:solidFill>
                <a:schemeClr val="accent1"/>
              </a:solidFill>
            </a:endParaRPr>
          </a:p>
          <a:p>
            <a:pPr marL="285750" indent="-285750">
              <a:buClr>
                <a:srgbClr val="009900"/>
              </a:buClr>
              <a:buFont typeface="Wingdings" panose="05000000000000000000" pitchFamily="2" charset="2"/>
              <a:buChar char="ü"/>
            </a:pPr>
            <a:r>
              <a:rPr lang="en-US" sz="2000" dirty="0"/>
              <a:t>Could be used by any smartphone user </a:t>
            </a:r>
            <a:endParaRPr lang="en-US" sz="2000" dirty="0"/>
          </a:p>
          <a:p>
            <a:pPr marL="742950" lvl="1" indent="-285750">
              <a:buClr>
                <a:srgbClr val="009900"/>
              </a:buClr>
              <a:buFont typeface="Wingdings" panose="05000000000000000000" pitchFamily="2" charset="2"/>
              <a:buChar char="ü"/>
            </a:pPr>
            <a:r>
              <a:rPr lang="en-US" dirty="0"/>
              <a:t>Doesn’t require source code</a:t>
            </a:r>
            <a:endParaRPr lang="en-US" dirty="0"/>
          </a:p>
          <a:p>
            <a:pPr marL="742950" lvl="1" indent="-285750">
              <a:buClr>
                <a:srgbClr val="009900"/>
              </a:buClr>
              <a:buFont typeface="Wingdings" panose="05000000000000000000" pitchFamily="2" charset="2"/>
              <a:buChar char="ü"/>
            </a:pPr>
            <a:r>
              <a:rPr lang="en-US" dirty="0"/>
              <a:t>No prior knowledge of Android app </a:t>
            </a:r>
            <a:endParaRPr lang="en-US" dirty="0"/>
          </a:p>
          <a:p>
            <a:pPr marL="742950" lvl="1" indent="-285750">
              <a:buClr>
                <a:srgbClr val="009900"/>
              </a:buClr>
              <a:buFont typeface="Wingdings" panose="05000000000000000000" pitchFamily="2" charset="2"/>
              <a:buChar char="ü"/>
            </a:pPr>
            <a:r>
              <a:rPr lang="en-US" dirty="0"/>
              <a:t>No prior experience of running tests</a:t>
            </a:r>
            <a:endParaRPr lang="en-US" dirty="0"/>
          </a:p>
          <a:p>
            <a:pPr lvl="1">
              <a:buClr>
                <a:srgbClr val="009900"/>
              </a:buClr>
            </a:pPr>
            <a:endParaRPr lang="en-US" dirty="0"/>
          </a:p>
          <a:p>
            <a:pPr marL="285750" indent="-285750">
              <a:buClr>
                <a:srgbClr val="009900"/>
              </a:buClr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19" name="Graphic 18" descr="User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896" y="4798314"/>
            <a:ext cx="1511030" cy="15110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Activity/Fragment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</a:fld>
            <a:endParaRPr lang="en-US"/>
          </a:p>
        </p:txBody>
      </p:sp>
      <p:pic>
        <p:nvPicPr>
          <p:cNvPr id="5" name="Picture 4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 t="-354" r="6348" b="13478"/>
          <a:stretch>
            <a:fillRect/>
          </a:stretch>
        </p:blipFill>
        <p:spPr>
          <a:xfrm>
            <a:off x="603504" y="1295400"/>
            <a:ext cx="8311896" cy="5075238"/>
          </a:xfrm>
          <a:prstGeom prst="rect">
            <a:avLst/>
          </a:prstGeom>
        </p:spPr>
      </p:pic>
      <p:sp>
        <p:nvSpPr>
          <p:cNvPr id="4" name="Rectangle: Rounded Corners 3"/>
          <p:cNvSpPr/>
          <p:nvPr/>
        </p:nvSpPr>
        <p:spPr>
          <a:xfrm>
            <a:off x="4648200" y="2514600"/>
            <a:ext cx="3810000" cy="10668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9900"/>
                </a:solidFill>
                <a:latin typeface="Comic Sans MS" panose="030F0702030302020204" pitchFamily="66" charset="0"/>
              </a:rPr>
              <a:t>Item 4 Title Appear Here</a:t>
            </a:r>
            <a:endParaRPr lang="en-US" sz="1600" b="1" dirty="0">
              <a:solidFill>
                <a:srgbClr val="00990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sz="1600" b="1" dirty="0">
                <a:solidFill>
                  <a:srgbClr val="009900"/>
                </a:solidFill>
                <a:latin typeface="Comic Sans MS" panose="030F0702030302020204" pitchFamily="66" charset="0"/>
              </a:rPr>
              <a:t>Because User Click On Fragment A</a:t>
            </a:r>
            <a:endParaRPr lang="en-US" sz="1600" b="1" dirty="0">
              <a:solidFill>
                <a:srgbClr val="0099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929" t="3439" r="7247" b="7305"/>
          <a:stretch>
            <a:fillRect/>
          </a:stretch>
        </p:blipFill>
        <p:spPr>
          <a:xfrm>
            <a:off x="4191000" y="838200"/>
            <a:ext cx="3886200" cy="577619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-405782"/>
            <a:ext cx="9372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Complexity of Android Activity/Fragment Lifecycle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86322" y="6137291"/>
            <a:ext cx="457200" cy="457200"/>
          </a:xfrm>
        </p:spPr>
        <p:txBody>
          <a:bodyPr/>
          <a:lstStyle/>
          <a:p>
            <a:fld id="{90744429-5D94-4E32-8057-7F8AE043425B}" type="slidenum">
              <a:rPr lang="en-US" smtClean="0"/>
            </a:fld>
            <a:endParaRPr lang="en-US"/>
          </a:p>
        </p:txBody>
      </p:sp>
      <p:pic>
        <p:nvPicPr>
          <p:cNvPr id="9" name="Picture 8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46" t="1565" r="54165" b="-919"/>
          <a:stretch>
            <a:fillRect/>
          </a:stretch>
        </p:blipFill>
        <p:spPr>
          <a:xfrm>
            <a:off x="826183" y="693339"/>
            <a:ext cx="3716517" cy="60122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49627" y="1190233"/>
            <a:ext cx="91403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Created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542700" y="2867811"/>
            <a:ext cx="84670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Started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486059" y="3454083"/>
            <a:ext cx="106150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Resumed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510640" y="4055659"/>
            <a:ext cx="87876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Paused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4542967" y="4635532"/>
            <a:ext cx="94769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Stopped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4457207" y="5300244"/>
            <a:ext cx="111921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Destroyed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4273661" y="743800"/>
            <a:ext cx="148630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Activity State</a:t>
            </a:r>
            <a:endParaRPr 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913634" y="743800"/>
            <a:ext cx="213391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Fragment Callbacks</a:t>
            </a:r>
            <a:endParaRPr lang="en-US" sz="16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62993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the common causes of crashes in Android apps?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737755" y="1781756"/>
            <a:ext cx="7772400" cy="4664946"/>
          </a:xfrm>
        </p:spPr>
        <p:txBody>
          <a:bodyPr>
            <a:normAutofit/>
          </a:bodyPr>
          <a:lstStyle/>
          <a:p>
            <a:r>
              <a:rPr lang="en-US" dirty="0"/>
              <a:t>Obtain popular Android apps written in Java </a:t>
            </a:r>
            <a:endParaRPr lang="en-US" dirty="0"/>
          </a:p>
          <a:p>
            <a:pPr marL="0" indent="0">
              <a:buNone/>
            </a:pPr>
            <a:r>
              <a:rPr lang="en-US" sz="800" dirty="0"/>
              <a:t>          </a:t>
            </a:r>
            <a:r>
              <a:rPr lang="en-US" dirty="0"/>
              <a:t>from </a:t>
            </a:r>
            <a:endParaRPr lang="en-US" dirty="0"/>
          </a:p>
          <a:p>
            <a:endParaRPr lang="en-US" sz="1050" dirty="0"/>
          </a:p>
          <a:p>
            <a:r>
              <a:rPr lang="en-US" dirty="0"/>
              <a:t>For each app, search for closed bug reports</a:t>
            </a:r>
            <a:endParaRPr lang="en-US" dirty="0"/>
          </a:p>
          <a:p>
            <a:pPr lvl="1"/>
            <a:r>
              <a:rPr lang="en-US" dirty="0"/>
              <a:t>&gt;7500 bug reports</a:t>
            </a:r>
            <a:endParaRPr lang="en-US" dirty="0"/>
          </a:p>
          <a:p>
            <a:r>
              <a:rPr lang="en-US" dirty="0"/>
              <a:t>Filter crash-related bug reports</a:t>
            </a:r>
            <a:endParaRPr lang="en-US" dirty="0"/>
          </a:p>
          <a:p>
            <a:pPr lvl="1"/>
            <a:r>
              <a:rPr lang="en-US" dirty="0"/>
              <a:t>1155 bug reports 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3"/>
                </a:solidFill>
              </a:rPr>
              <a:t>15% of bug reports in Android apps are crash-related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/>
              <a:t>Filter bug reports with bug-fixing commits</a:t>
            </a:r>
            <a:endParaRPr lang="en-US" dirty="0"/>
          </a:p>
          <a:p>
            <a:pPr lvl="1"/>
            <a:r>
              <a:rPr lang="en-US" dirty="0"/>
              <a:t>107 GitHub Issues from 15 apps</a:t>
            </a:r>
            <a:endParaRPr lang="en-US" dirty="0"/>
          </a:p>
          <a:p>
            <a:pPr lvl="1"/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176730" y="1290928"/>
            <a:ext cx="8860389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90" y="2197708"/>
            <a:ext cx="2133600" cy="7057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lead to crashes in</a:t>
            </a:r>
            <a:br>
              <a:rPr lang="en-US" dirty="0"/>
            </a:br>
            <a:r>
              <a:rPr lang="en-US" dirty="0"/>
              <a:t>Android apps?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02236" y="4535455"/>
            <a:ext cx="8763000" cy="204884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Common root causes of crashes in apps:</a:t>
            </a:r>
            <a:endParaRPr lang="en-US" dirty="0"/>
          </a:p>
          <a:p>
            <a:r>
              <a:rPr lang="en-US" dirty="0"/>
              <a:t>Lifecycle-related (14.02%)</a:t>
            </a:r>
            <a:endParaRPr lang="en-US" dirty="0"/>
          </a:p>
          <a:p>
            <a:r>
              <a:rPr lang="en-US" dirty="0"/>
              <a:t>Resource-related (16.82%)</a:t>
            </a:r>
            <a:endParaRPr lang="en-US" dirty="0"/>
          </a:p>
          <a:p>
            <a:r>
              <a:rPr lang="en-US" dirty="0"/>
              <a:t>Workaround: 4.67 %</a:t>
            </a:r>
            <a:endParaRPr lang="en-US" dirty="0"/>
          </a:p>
          <a:p>
            <a:r>
              <a:rPr lang="en-US" dirty="0"/>
              <a:t>Most common exceptions</a:t>
            </a:r>
            <a:endParaRPr lang="en-US" dirty="0"/>
          </a:p>
          <a:p>
            <a:pPr lvl="1"/>
            <a:r>
              <a:rPr lang="en-US" dirty="0" err="1"/>
              <a:t>NullPointerException</a:t>
            </a:r>
            <a:r>
              <a:rPr lang="en-US" dirty="0"/>
              <a:t> (40.19%) </a:t>
            </a:r>
            <a:endParaRPr lang="en-US" dirty="0"/>
          </a:p>
          <a:p>
            <a:pPr lvl="1"/>
            <a:r>
              <a:rPr lang="en-US" dirty="0" err="1"/>
              <a:t>IllegalStateException</a:t>
            </a:r>
            <a:r>
              <a:rPr lang="en-US" dirty="0"/>
              <a:t> (7.48%)</a:t>
            </a:r>
            <a:endParaRPr lang="en-US" dirty="0"/>
          </a:p>
          <a:p>
            <a:pPr lvl="1"/>
            <a:endParaRPr lang="en-US" dirty="0"/>
          </a:p>
          <a:p>
            <a:pPr marL="320040" lvl="1" indent="0">
              <a:buNone/>
            </a:pPr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176730" y="1290928"/>
            <a:ext cx="8860389" cy="3200400"/>
            <a:chOff x="464" y="1412"/>
            <a:chExt cx="4832" cy="1496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464" y="1412"/>
              <a:ext cx="4832" cy="1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" y="1412"/>
              <a:ext cx="4836" cy="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ight Brace 7"/>
          <p:cNvSpPr/>
          <p:nvPr/>
        </p:nvSpPr>
        <p:spPr>
          <a:xfrm>
            <a:off x="3505200" y="4840374"/>
            <a:ext cx="614098" cy="498144"/>
          </a:xfrm>
          <a:prstGeom prst="righ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91000" y="4969185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Could be automatically repaired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Lifecycle-aware Repair Operators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4429-5D94-4E32-8057-7F8AE043425B}" type="slidenum">
              <a:rPr lang="en-US" smtClean="0"/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</p:nvPr>
        </p:nvGraphicFramePr>
        <p:xfrm>
          <a:off x="533400" y="1600200"/>
          <a:ext cx="8267700" cy="472620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67000"/>
                <a:gridCol w="5600700"/>
              </a:tblGrid>
              <a:tr h="353976">
                <a:tc>
                  <a:txBody>
                    <a:bodyPr/>
                    <a:lstStyle/>
                    <a:p>
                      <a:r>
                        <a:rPr kumimoji="0" lang="en-US" sz="1800" u="none" strike="noStrike" kern="1200" baseline="0" dirty="0"/>
                        <a:t>Operator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9459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S1: </a:t>
                      </a:r>
                      <a:r>
                        <a:rPr kumimoji="0"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GetActivity</a:t>
                      </a:r>
                      <a:r>
                        <a:rPr kumimoji="0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-check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 a condition to check whether the activity containing the fragment has been created.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4196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S2: Retain object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object and load it when configuration changes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1479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S3: Replace resource id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Replace resource id with another id of same type.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84941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S4: Replace method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Replace the current method call with another method call with similar name and compatible parameter types.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19459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S5: Replace cast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Replace the current type cast with another compatible type.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2972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S6: Move </a:t>
                      </a:r>
                      <a:r>
                        <a:rPr kumimoji="0" lang="en-US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stmt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Removes a statement and add it to another location.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8725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S7: Null-check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 condition to check if a given object is null.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30751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S8: Try-catch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 try-catch blocks for the given exception.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IMING" val="|31.9|4.3|9.2|22.9|9.3|3.3|9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Custom 2">
      <a:dk1>
        <a:sysClr val="windowText" lastClr="000000"/>
      </a:dk1>
      <a:lt1>
        <a:srgbClr val="FFFFFF"/>
      </a:lt1>
      <a:dk2>
        <a:srgbClr val="FF66CC"/>
      </a:dk2>
      <a:lt2>
        <a:srgbClr val="66FFFF"/>
      </a:lt2>
      <a:accent1>
        <a:srgbClr val="0070C0"/>
      </a:accent1>
      <a:accent2>
        <a:srgbClr val="3399FF"/>
      </a:accent2>
      <a:accent3>
        <a:srgbClr val="FF00FF"/>
      </a:accent3>
      <a:accent4>
        <a:srgbClr val="FFCCFF"/>
      </a:accent4>
      <a:accent5>
        <a:srgbClr val="CC99FF"/>
      </a:accent5>
      <a:accent6>
        <a:srgbClr val="FFCCFF"/>
      </a:accent6>
      <a:hlink>
        <a:srgbClr val="9933FF"/>
      </a:hlink>
      <a:folHlink>
        <a:srgbClr val="66FFF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6385</Words>
  <Application>WPS Presentation</Application>
  <PresentationFormat>On-screen Show (4:3)</PresentationFormat>
  <Paragraphs>509</Paragraphs>
  <Slides>23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Arial</vt:lpstr>
      <vt:lpstr>SimSun</vt:lpstr>
      <vt:lpstr>Wingdings</vt:lpstr>
      <vt:lpstr>Wingdings 2</vt:lpstr>
      <vt:lpstr>SimHei</vt:lpstr>
      <vt:lpstr>Comic Sans MS</vt:lpstr>
      <vt:lpstr>Consolas</vt:lpstr>
      <vt:lpstr>Wingdings 2</vt:lpstr>
      <vt:lpstr>Microsoft YaHei</vt:lpstr>
      <vt:lpstr>Arial Unicode MS</vt:lpstr>
      <vt:lpstr>Calibri</vt:lpstr>
      <vt:lpstr>Arial</vt:lpstr>
      <vt:lpstr>Calibri</vt:lpstr>
      <vt:lpstr>MS PGothic</vt:lpstr>
      <vt:lpstr>Equity</vt:lpstr>
      <vt:lpstr>Repairing crashes in Android Apps 安卓应用的程序崩溃修复 </vt:lpstr>
      <vt:lpstr>Shin Hwei Tan 陈馨慧</vt:lpstr>
      <vt:lpstr>PowerPoint 演示文稿</vt:lpstr>
      <vt:lpstr>Android Repair System</vt:lpstr>
      <vt:lpstr>Background: Activity/Fragment</vt:lpstr>
      <vt:lpstr>Complexity of Android Activity/Fragment Lifecycle</vt:lpstr>
      <vt:lpstr>What are the common causes of crashes in Android apps?</vt:lpstr>
      <vt:lpstr>What lead to crashes in Android apps?</vt:lpstr>
      <vt:lpstr>Lifecycle-aware Repair Operators</vt:lpstr>
      <vt:lpstr>Lifecycle-aware Repair Operator: Retain stateful object</vt:lpstr>
      <vt:lpstr>Android Apps Repair System (Droix) </vt:lpstr>
      <vt:lpstr>Android Apps Repair System (Droix) </vt:lpstr>
      <vt:lpstr>Test-Level Properties Checking</vt:lpstr>
      <vt:lpstr>Code-level Properties Checking</vt:lpstr>
      <vt:lpstr>Locating the fault</vt:lpstr>
      <vt:lpstr>Code-level &amp; Test-level Properties  in Droix</vt:lpstr>
      <vt:lpstr>Searching for Patches</vt:lpstr>
      <vt:lpstr>Example: Transistor</vt:lpstr>
      <vt:lpstr>Example: Transistor</vt:lpstr>
      <vt:lpstr>How to compare two patches?</vt:lpstr>
      <vt:lpstr>Which patch is better?</vt:lpstr>
      <vt:lpstr>Empirical Evaluation of Droix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shinhwei</dc:creator>
  <cp:lastModifiedBy>Tan</cp:lastModifiedBy>
  <cp:revision>1115</cp:revision>
  <cp:lastPrinted>2014-06-12T10:29:00Z</cp:lastPrinted>
  <dcterms:created xsi:type="dcterms:W3CDTF">2014-06-06T19:20:00Z</dcterms:created>
  <dcterms:modified xsi:type="dcterms:W3CDTF">2018-11-16T07:59:55Z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1033-10.2.0.7549</vt:lpwstr>
  </property>
</Properties>
</file>